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4"/>
  </p:sldMasterIdLst>
  <p:notesMasterIdLst>
    <p:notesMasterId r:id="rId55"/>
  </p:notesMasterIdLst>
  <p:sldIdLst>
    <p:sldId id="294" r:id="rId5"/>
    <p:sldId id="295" r:id="rId6"/>
    <p:sldId id="296" r:id="rId7"/>
    <p:sldId id="302" r:id="rId8"/>
    <p:sldId id="297" r:id="rId9"/>
    <p:sldId id="303" r:id="rId10"/>
    <p:sldId id="304" r:id="rId11"/>
    <p:sldId id="305" r:id="rId12"/>
    <p:sldId id="306" r:id="rId13"/>
    <p:sldId id="307" r:id="rId14"/>
    <p:sldId id="308" r:id="rId15"/>
    <p:sldId id="309" r:id="rId16"/>
    <p:sldId id="310" r:id="rId17"/>
    <p:sldId id="311" r:id="rId18"/>
    <p:sldId id="312" r:id="rId19"/>
    <p:sldId id="313" r:id="rId20"/>
    <p:sldId id="314" r:id="rId21"/>
    <p:sldId id="315" r:id="rId22"/>
    <p:sldId id="316" r:id="rId23"/>
    <p:sldId id="317" r:id="rId24"/>
    <p:sldId id="318" r:id="rId25"/>
    <p:sldId id="319" r:id="rId26"/>
    <p:sldId id="320" r:id="rId27"/>
    <p:sldId id="321" r:id="rId28"/>
    <p:sldId id="322" r:id="rId29"/>
    <p:sldId id="298" r:id="rId30"/>
    <p:sldId id="299" r:id="rId31"/>
    <p:sldId id="300" r:id="rId32"/>
    <p:sldId id="301" r:id="rId33"/>
    <p:sldId id="323" r:id="rId34"/>
    <p:sldId id="324" r:id="rId35"/>
    <p:sldId id="325" r:id="rId36"/>
    <p:sldId id="326" r:id="rId37"/>
    <p:sldId id="327" r:id="rId38"/>
    <p:sldId id="328" r:id="rId39"/>
    <p:sldId id="329" r:id="rId40"/>
    <p:sldId id="330" r:id="rId41"/>
    <p:sldId id="331" r:id="rId42"/>
    <p:sldId id="332" r:id="rId43"/>
    <p:sldId id="333" r:id="rId44"/>
    <p:sldId id="334" r:id="rId45"/>
    <p:sldId id="335" r:id="rId46"/>
    <p:sldId id="336" r:id="rId47"/>
    <p:sldId id="337" r:id="rId48"/>
    <p:sldId id="338" r:id="rId49"/>
    <p:sldId id="339" r:id="rId50"/>
    <p:sldId id="340" r:id="rId51"/>
    <p:sldId id="341" r:id="rId52"/>
    <p:sldId id="342" r:id="rId53"/>
    <p:sldId id="343"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66"/>
    <a:srgbClr val="A03C64"/>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947CBD-D062-4D97-BD4D-675A8021FDED}" v="62" dt="2023-08-27T21:25:07.59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94660"/>
  </p:normalViewPr>
  <p:slideViewPr>
    <p:cSldViewPr snapToGrid="0">
      <p:cViewPr varScale="1">
        <p:scale>
          <a:sx n="64" d="100"/>
          <a:sy n="64" d="100"/>
        </p:scale>
        <p:origin x="90" y="2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notesMaster" Target="notesMasters/notes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theme" Target="theme/theme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5/10/relationships/revisionInfo" Target="revisionInfo.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F363F2-35D9-463B-9434-DD95CD619908}" type="datetimeFigureOut">
              <a:rPr lang="pt-BR" smtClean="0"/>
              <a:t>26/08/2023</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203657-B93B-47A0-A988-1D3D915882DE}" type="slidenum">
              <a:rPr lang="pt-BR" smtClean="0"/>
              <a:t>‹#›</a:t>
            </a:fld>
            <a:endParaRPr lang="pt-BR"/>
          </a:p>
        </p:txBody>
      </p:sp>
    </p:spTree>
    <p:extLst>
      <p:ext uri="{BB962C8B-B14F-4D97-AF65-F5344CB8AC3E}">
        <p14:creationId xmlns:p14="http://schemas.microsoft.com/office/powerpoint/2010/main" val="15783748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1</a:t>
            </a:fld>
            <a:endParaRPr lang="en-US" dirty="0"/>
          </a:p>
        </p:txBody>
      </p:sp>
    </p:spTree>
    <p:extLst>
      <p:ext uri="{BB962C8B-B14F-4D97-AF65-F5344CB8AC3E}">
        <p14:creationId xmlns:p14="http://schemas.microsoft.com/office/powerpoint/2010/main" val="14130512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10</a:t>
            </a:fld>
            <a:endParaRPr lang="en-US" dirty="0"/>
          </a:p>
        </p:txBody>
      </p:sp>
    </p:spTree>
    <p:extLst>
      <p:ext uri="{BB962C8B-B14F-4D97-AF65-F5344CB8AC3E}">
        <p14:creationId xmlns:p14="http://schemas.microsoft.com/office/powerpoint/2010/main" val="34051734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11</a:t>
            </a:fld>
            <a:endParaRPr lang="en-US" dirty="0"/>
          </a:p>
        </p:txBody>
      </p:sp>
    </p:spTree>
    <p:extLst>
      <p:ext uri="{BB962C8B-B14F-4D97-AF65-F5344CB8AC3E}">
        <p14:creationId xmlns:p14="http://schemas.microsoft.com/office/powerpoint/2010/main" val="41568861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12</a:t>
            </a:fld>
            <a:endParaRPr lang="en-US" dirty="0"/>
          </a:p>
        </p:txBody>
      </p:sp>
    </p:spTree>
    <p:extLst>
      <p:ext uri="{BB962C8B-B14F-4D97-AF65-F5344CB8AC3E}">
        <p14:creationId xmlns:p14="http://schemas.microsoft.com/office/powerpoint/2010/main" val="32772561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13</a:t>
            </a:fld>
            <a:endParaRPr lang="en-US" dirty="0"/>
          </a:p>
        </p:txBody>
      </p:sp>
    </p:spTree>
    <p:extLst>
      <p:ext uri="{BB962C8B-B14F-4D97-AF65-F5344CB8AC3E}">
        <p14:creationId xmlns:p14="http://schemas.microsoft.com/office/powerpoint/2010/main" val="13317053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14</a:t>
            </a:fld>
            <a:endParaRPr lang="en-US" dirty="0"/>
          </a:p>
        </p:txBody>
      </p:sp>
    </p:spTree>
    <p:extLst>
      <p:ext uri="{BB962C8B-B14F-4D97-AF65-F5344CB8AC3E}">
        <p14:creationId xmlns:p14="http://schemas.microsoft.com/office/powerpoint/2010/main" val="27368987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15</a:t>
            </a:fld>
            <a:endParaRPr lang="en-US" dirty="0"/>
          </a:p>
        </p:txBody>
      </p:sp>
    </p:spTree>
    <p:extLst>
      <p:ext uri="{BB962C8B-B14F-4D97-AF65-F5344CB8AC3E}">
        <p14:creationId xmlns:p14="http://schemas.microsoft.com/office/powerpoint/2010/main" val="9734551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16</a:t>
            </a:fld>
            <a:endParaRPr lang="en-US" dirty="0"/>
          </a:p>
        </p:txBody>
      </p:sp>
    </p:spTree>
    <p:extLst>
      <p:ext uri="{BB962C8B-B14F-4D97-AF65-F5344CB8AC3E}">
        <p14:creationId xmlns:p14="http://schemas.microsoft.com/office/powerpoint/2010/main" val="41835124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17</a:t>
            </a:fld>
            <a:endParaRPr lang="en-US" dirty="0"/>
          </a:p>
        </p:txBody>
      </p:sp>
    </p:spTree>
    <p:extLst>
      <p:ext uri="{BB962C8B-B14F-4D97-AF65-F5344CB8AC3E}">
        <p14:creationId xmlns:p14="http://schemas.microsoft.com/office/powerpoint/2010/main" val="31465325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18</a:t>
            </a:fld>
            <a:endParaRPr lang="en-US" dirty="0"/>
          </a:p>
        </p:txBody>
      </p:sp>
    </p:spTree>
    <p:extLst>
      <p:ext uri="{BB962C8B-B14F-4D97-AF65-F5344CB8AC3E}">
        <p14:creationId xmlns:p14="http://schemas.microsoft.com/office/powerpoint/2010/main" val="8530371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19</a:t>
            </a:fld>
            <a:endParaRPr lang="en-US" dirty="0"/>
          </a:p>
        </p:txBody>
      </p:sp>
    </p:spTree>
    <p:extLst>
      <p:ext uri="{BB962C8B-B14F-4D97-AF65-F5344CB8AC3E}">
        <p14:creationId xmlns:p14="http://schemas.microsoft.com/office/powerpoint/2010/main" val="11992041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2</a:t>
            </a:fld>
            <a:endParaRPr lang="en-US" dirty="0"/>
          </a:p>
        </p:txBody>
      </p:sp>
    </p:spTree>
    <p:extLst>
      <p:ext uri="{BB962C8B-B14F-4D97-AF65-F5344CB8AC3E}">
        <p14:creationId xmlns:p14="http://schemas.microsoft.com/office/powerpoint/2010/main" val="27971413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20</a:t>
            </a:fld>
            <a:endParaRPr lang="en-US" dirty="0"/>
          </a:p>
        </p:txBody>
      </p:sp>
    </p:spTree>
    <p:extLst>
      <p:ext uri="{BB962C8B-B14F-4D97-AF65-F5344CB8AC3E}">
        <p14:creationId xmlns:p14="http://schemas.microsoft.com/office/powerpoint/2010/main" val="39708525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21</a:t>
            </a:fld>
            <a:endParaRPr lang="en-US" dirty="0"/>
          </a:p>
        </p:txBody>
      </p:sp>
    </p:spTree>
    <p:extLst>
      <p:ext uri="{BB962C8B-B14F-4D97-AF65-F5344CB8AC3E}">
        <p14:creationId xmlns:p14="http://schemas.microsoft.com/office/powerpoint/2010/main" val="27718021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22</a:t>
            </a:fld>
            <a:endParaRPr lang="en-US" dirty="0"/>
          </a:p>
        </p:txBody>
      </p:sp>
    </p:spTree>
    <p:extLst>
      <p:ext uri="{BB962C8B-B14F-4D97-AF65-F5344CB8AC3E}">
        <p14:creationId xmlns:p14="http://schemas.microsoft.com/office/powerpoint/2010/main" val="42812059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23</a:t>
            </a:fld>
            <a:endParaRPr lang="en-US" dirty="0"/>
          </a:p>
        </p:txBody>
      </p:sp>
    </p:spTree>
    <p:extLst>
      <p:ext uri="{BB962C8B-B14F-4D97-AF65-F5344CB8AC3E}">
        <p14:creationId xmlns:p14="http://schemas.microsoft.com/office/powerpoint/2010/main" val="11881618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24</a:t>
            </a:fld>
            <a:endParaRPr lang="en-US" dirty="0"/>
          </a:p>
        </p:txBody>
      </p:sp>
    </p:spTree>
    <p:extLst>
      <p:ext uri="{BB962C8B-B14F-4D97-AF65-F5344CB8AC3E}">
        <p14:creationId xmlns:p14="http://schemas.microsoft.com/office/powerpoint/2010/main" val="20263881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25</a:t>
            </a:fld>
            <a:endParaRPr lang="en-US" dirty="0"/>
          </a:p>
        </p:txBody>
      </p:sp>
    </p:spTree>
    <p:extLst>
      <p:ext uri="{BB962C8B-B14F-4D97-AF65-F5344CB8AC3E}">
        <p14:creationId xmlns:p14="http://schemas.microsoft.com/office/powerpoint/2010/main" val="21007049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26</a:t>
            </a:fld>
            <a:endParaRPr lang="en-US" dirty="0"/>
          </a:p>
        </p:txBody>
      </p:sp>
    </p:spTree>
    <p:extLst>
      <p:ext uri="{BB962C8B-B14F-4D97-AF65-F5344CB8AC3E}">
        <p14:creationId xmlns:p14="http://schemas.microsoft.com/office/powerpoint/2010/main" val="10312908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27</a:t>
            </a:fld>
            <a:endParaRPr lang="en-US" dirty="0"/>
          </a:p>
        </p:txBody>
      </p:sp>
    </p:spTree>
    <p:extLst>
      <p:ext uri="{BB962C8B-B14F-4D97-AF65-F5344CB8AC3E}">
        <p14:creationId xmlns:p14="http://schemas.microsoft.com/office/powerpoint/2010/main" val="38927608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28</a:t>
            </a:fld>
            <a:endParaRPr lang="en-US" dirty="0"/>
          </a:p>
        </p:txBody>
      </p:sp>
    </p:spTree>
    <p:extLst>
      <p:ext uri="{BB962C8B-B14F-4D97-AF65-F5344CB8AC3E}">
        <p14:creationId xmlns:p14="http://schemas.microsoft.com/office/powerpoint/2010/main" val="78085310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29</a:t>
            </a:fld>
            <a:endParaRPr lang="en-US" dirty="0"/>
          </a:p>
        </p:txBody>
      </p:sp>
    </p:spTree>
    <p:extLst>
      <p:ext uri="{BB962C8B-B14F-4D97-AF65-F5344CB8AC3E}">
        <p14:creationId xmlns:p14="http://schemas.microsoft.com/office/powerpoint/2010/main" val="27090882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3</a:t>
            </a:fld>
            <a:endParaRPr lang="en-US" dirty="0"/>
          </a:p>
        </p:txBody>
      </p:sp>
    </p:spTree>
    <p:extLst>
      <p:ext uri="{BB962C8B-B14F-4D97-AF65-F5344CB8AC3E}">
        <p14:creationId xmlns:p14="http://schemas.microsoft.com/office/powerpoint/2010/main" val="24899296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30</a:t>
            </a:fld>
            <a:endParaRPr lang="en-US" dirty="0"/>
          </a:p>
        </p:txBody>
      </p:sp>
    </p:spTree>
    <p:extLst>
      <p:ext uri="{BB962C8B-B14F-4D97-AF65-F5344CB8AC3E}">
        <p14:creationId xmlns:p14="http://schemas.microsoft.com/office/powerpoint/2010/main" val="343071004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31</a:t>
            </a:fld>
            <a:endParaRPr lang="en-US" dirty="0"/>
          </a:p>
        </p:txBody>
      </p:sp>
    </p:spTree>
    <p:extLst>
      <p:ext uri="{BB962C8B-B14F-4D97-AF65-F5344CB8AC3E}">
        <p14:creationId xmlns:p14="http://schemas.microsoft.com/office/powerpoint/2010/main" val="337014470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32</a:t>
            </a:fld>
            <a:endParaRPr lang="en-US" dirty="0"/>
          </a:p>
        </p:txBody>
      </p:sp>
    </p:spTree>
    <p:extLst>
      <p:ext uri="{BB962C8B-B14F-4D97-AF65-F5344CB8AC3E}">
        <p14:creationId xmlns:p14="http://schemas.microsoft.com/office/powerpoint/2010/main" val="31077501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33</a:t>
            </a:fld>
            <a:endParaRPr lang="en-US" dirty="0"/>
          </a:p>
        </p:txBody>
      </p:sp>
    </p:spTree>
    <p:extLst>
      <p:ext uri="{BB962C8B-B14F-4D97-AF65-F5344CB8AC3E}">
        <p14:creationId xmlns:p14="http://schemas.microsoft.com/office/powerpoint/2010/main" val="235410165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34</a:t>
            </a:fld>
            <a:endParaRPr lang="en-US" dirty="0"/>
          </a:p>
        </p:txBody>
      </p:sp>
    </p:spTree>
    <p:extLst>
      <p:ext uri="{BB962C8B-B14F-4D97-AF65-F5344CB8AC3E}">
        <p14:creationId xmlns:p14="http://schemas.microsoft.com/office/powerpoint/2010/main" val="11940690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35</a:t>
            </a:fld>
            <a:endParaRPr lang="en-US" dirty="0"/>
          </a:p>
        </p:txBody>
      </p:sp>
    </p:spTree>
    <p:extLst>
      <p:ext uri="{BB962C8B-B14F-4D97-AF65-F5344CB8AC3E}">
        <p14:creationId xmlns:p14="http://schemas.microsoft.com/office/powerpoint/2010/main" val="127945299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36</a:t>
            </a:fld>
            <a:endParaRPr lang="en-US" dirty="0"/>
          </a:p>
        </p:txBody>
      </p:sp>
    </p:spTree>
    <p:extLst>
      <p:ext uri="{BB962C8B-B14F-4D97-AF65-F5344CB8AC3E}">
        <p14:creationId xmlns:p14="http://schemas.microsoft.com/office/powerpoint/2010/main" val="163338974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37</a:t>
            </a:fld>
            <a:endParaRPr lang="en-US" dirty="0"/>
          </a:p>
        </p:txBody>
      </p:sp>
    </p:spTree>
    <p:extLst>
      <p:ext uri="{BB962C8B-B14F-4D97-AF65-F5344CB8AC3E}">
        <p14:creationId xmlns:p14="http://schemas.microsoft.com/office/powerpoint/2010/main" val="3838502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38</a:t>
            </a:fld>
            <a:endParaRPr lang="en-US" dirty="0"/>
          </a:p>
        </p:txBody>
      </p:sp>
    </p:spTree>
    <p:extLst>
      <p:ext uri="{BB962C8B-B14F-4D97-AF65-F5344CB8AC3E}">
        <p14:creationId xmlns:p14="http://schemas.microsoft.com/office/powerpoint/2010/main" val="185347162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39</a:t>
            </a:fld>
            <a:endParaRPr lang="en-US" dirty="0"/>
          </a:p>
        </p:txBody>
      </p:sp>
    </p:spTree>
    <p:extLst>
      <p:ext uri="{BB962C8B-B14F-4D97-AF65-F5344CB8AC3E}">
        <p14:creationId xmlns:p14="http://schemas.microsoft.com/office/powerpoint/2010/main" val="13255214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4</a:t>
            </a:fld>
            <a:endParaRPr lang="en-US" dirty="0"/>
          </a:p>
        </p:txBody>
      </p:sp>
    </p:spTree>
    <p:extLst>
      <p:ext uri="{BB962C8B-B14F-4D97-AF65-F5344CB8AC3E}">
        <p14:creationId xmlns:p14="http://schemas.microsoft.com/office/powerpoint/2010/main" val="199946797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40</a:t>
            </a:fld>
            <a:endParaRPr lang="en-US" dirty="0"/>
          </a:p>
        </p:txBody>
      </p:sp>
    </p:spTree>
    <p:extLst>
      <p:ext uri="{BB962C8B-B14F-4D97-AF65-F5344CB8AC3E}">
        <p14:creationId xmlns:p14="http://schemas.microsoft.com/office/powerpoint/2010/main" val="392362413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41</a:t>
            </a:fld>
            <a:endParaRPr lang="en-US" dirty="0"/>
          </a:p>
        </p:txBody>
      </p:sp>
    </p:spTree>
    <p:extLst>
      <p:ext uri="{BB962C8B-B14F-4D97-AF65-F5344CB8AC3E}">
        <p14:creationId xmlns:p14="http://schemas.microsoft.com/office/powerpoint/2010/main" val="368552298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42</a:t>
            </a:fld>
            <a:endParaRPr lang="en-US" dirty="0"/>
          </a:p>
        </p:txBody>
      </p:sp>
    </p:spTree>
    <p:extLst>
      <p:ext uri="{BB962C8B-B14F-4D97-AF65-F5344CB8AC3E}">
        <p14:creationId xmlns:p14="http://schemas.microsoft.com/office/powerpoint/2010/main" val="141062997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43</a:t>
            </a:fld>
            <a:endParaRPr lang="en-US" dirty="0"/>
          </a:p>
        </p:txBody>
      </p:sp>
    </p:spTree>
    <p:extLst>
      <p:ext uri="{BB962C8B-B14F-4D97-AF65-F5344CB8AC3E}">
        <p14:creationId xmlns:p14="http://schemas.microsoft.com/office/powerpoint/2010/main" val="317145159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44</a:t>
            </a:fld>
            <a:endParaRPr lang="en-US" dirty="0"/>
          </a:p>
        </p:txBody>
      </p:sp>
    </p:spTree>
    <p:extLst>
      <p:ext uri="{BB962C8B-B14F-4D97-AF65-F5344CB8AC3E}">
        <p14:creationId xmlns:p14="http://schemas.microsoft.com/office/powerpoint/2010/main" val="36051864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45</a:t>
            </a:fld>
            <a:endParaRPr lang="en-US" dirty="0"/>
          </a:p>
        </p:txBody>
      </p:sp>
    </p:spTree>
    <p:extLst>
      <p:ext uri="{BB962C8B-B14F-4D97-AF65-F5344CB8AC3E}">
        <p14:creationId xmlns:p14="http://schemas.microsoft.com/office/powerpoint/2010/main" val="233405948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46</a:t>
            </a:fld>
            <a:endParaRPr lang="en-US" dirty="0"/>
          </a:p>
        </p:txBody>
      </p:sp>
    </p:spTree>
    <p:extLst>
      <p:ext uri="{BB962C8B-B14F-4D97-AF65-F5344CB8AC3E}">
        <p14:creationId xmlns:p14="http://schemas.microsoft.com/office/powerpoint/2010/main" val="380812213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47</a:t>
            </a:fld>
            <a:endParaRPr lang="en-US" dirty="0"/>
          </a:p>
        </p:txBody>
      </p:sp>
    </p:spTree>
    <p:extLst>
      <p:ext uri="{BB962C8B-B14F-4D97-AF65-F5344CB8AC3E}">
        <p14:creationId xmlns:p14="http://schemas.microsoft.com/office/powerpoint/2010/main" val="334775562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48</a:t>
            </a:fld>
            <a:endParaRPr lang="en-US" dirty="0"/>
          </a:p>
        </p:txBody>
      </p:sp>
    </p:spTree>
    <p:extLst>
      <p:ext uri="{BB962C8B-B14F-4D97-AF65-F5344CB8AC3E}">
        <p14:creationId xmlns:p14="http://schemas.microsoft.com/office/powerpoint/2010/main" val="203722373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49</a:t>
            </a:fld>
            <a:endParaRPr lang="en-US" dirty="0"/>
          </a:p>
        </p:txBody>
      </p:sp>
    </p:spTree>
    <p:extLst>
      <p:ext uri="{BB962C8B-B14F-4D97-AF65-F5344CB8AC3E}">
        <p14:creationId xmlns:p14="http://schemas.microsoft.com/office/powerpoint/2010/main" val="40514709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5</a:t>
            </a:fld>
            <a:endParaRPr lang="en-US" dirty="0"/>
          </a:p>
        </p:txBody>
      </p:sp>
    </p:spTree>
    <p:extLst>
      <p:ext uri="{BB962C8B-B14F-4D97-AF65-F5344CB8AC3E}">
        <p14:creationId xmlns:p14="http://schemas.microsoft.com/office/powerpoint/2010/main" val="386732128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50</a:t>
            </a:fld>
            <a:endParaRPr lang="en-US" dirty="0"/>
          </a:p>
        </p:txBody>
      </p:sp>
    </p:spTree>
    <p:extLst>
      <p:ext uri="{BB962C8B-B14F-4D97-AF65-F5344CB8AC3E}">
        <p14:creationId xmlns:p14="http://schemas.microsoft.com/office/powerpoint/2010/main" val="26132350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6</a:t>
            </a:fld>
            <a:endParaRPr lang="en-US" dirty="0"/>
          </a:p>
        </p:txBody>
      </p:sp>
    </p:spTree>
    <p:extLst>
      <p:ext uri="{BB962C8B-B14F-4D97-AF65-F5344CB8AC3E}">
        <p14:creationId xmlns:p14="http://schemas.microsoft.com/office/powerpoint/2010/main" val="29448289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7</a:t>
            </a:fld>
            <a:endParaRPr lang="en-US" dirty="0"/>
          </a:p>
        </p:txBody>
      </p:sp>
    </p:spTree>
    <p:extLst>
      <p:ext uri="{BB962C8B-B14F-4D97-AF65-F5344CB8AC3E}">
        <p14:creationId xmlns:p14="http://schemas.microsoft.com/office/powerpoint/2010/main" val="28214198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8</a:t>
            </a:fld>
            <a:endParaRPr lang="en-US" dirty="0"/>
          </a:p>
        </p:txBody>
      </p:sp>
    </p:spTree>
    <p:extLst>
      <p:ext uri="{BB962C8B-B14F-4D97-AF65-F5344CB8AC3E}">
        <p14:creationId xmlns:p14="http://schemas.microsoft.com/office/powerpoint/2010/main" val="19207956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12C55BD2-FBEE-2B43-BCA3-95F743A4C724}" type="slidenum">
              <a:rPr lang="en-US" smtClean="0"/>
              <a:t>9</a:t>
            </a:fld>
            <a:endParaRPr lang="en-US" dirty="0"/>
          </a:p>
        </p:txBody>
      </p:sp>
    </p:spTree>
    <p:extLst>
      <p:ext uri="{BB962C8B-B14F-4D97-AF65-F5344CB8AC3E}">
        <p14:creationId xmlns:p14="http://schemas.microsoft.com/office/powerpoint/2010/main" val="244363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Logo + Blac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7753438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6"/>
          <p:cNvPicPr>
            <a:picLocks noChangeAspect="1"/>
          </p:cNvPicPr>
          <p:nvPr userDrawn="1"/>
        </p:nvPicPr>
        <p:blipFill>
          <a:blip r:embed="rId3"/>
          <a:stretch>
            <a:fillRect/>
          </a:stretch>
        </p:blipFill>
        <p:spPr>
          <a:xfrm>
            <a:off x="0" y="2"/>
            <a:ext cx="12192000" cy="6864351"/>
          </a:xfrm>
          <a:prstGeom prst="rect">
            <a:avLst/>
          </a:prstGeom>
        </p:spPr>
      </p:pic>
      <p:pic>
        <p:nvPicPr>
          <p:cNvPr id="8" name="Imagem 7"/>
          <p:cNvPicPr>
            <a:picLocks noChangeAspect="1"/>
          </p:cNvPicPr>
          <p:nvPr userDrawn="1"/>
        </p:nvPicPr>
        <p:blipFill rotWithShape="1">
          <a:blip r:embed="rId4" cstate="print">
            <a:extLst>
              <a:ext uri="{28A0092B-C50C-407E-A947-70E740481C1C}">
                <a14:useLocalDpi xmlns:a14="http://schemas.microsoft.com/office/drawing/2010/main"/>
              </a:ext>
            </a:extLst>
          </a:blip>
          <a:srcRect l="-10475" t="-31201" b="-62954"/>
          <a:stretch/>
        </p:blipFill>
        <p:spPr>
          <a:xfrm>
            <a:off x="11176001" y="279400"/>
            <a:ext cx="711199" cy="304799"/>
          </a:xfrm>
          <a:prstGeom prst="rect">
            <a:avLst/>
          </a:prstGeom>
        </p:spPr>
      </p:pic>
    </p:spTree>
  </p:cSld>
  <p:clrMap bg1="lt1" tx1="dk1" bg2="lt2" tx2="dk2" accent1="accent1" accent2="accent2" accent3="accent3" accent4="accent4" accent5="accent5" accent6="accent6" hlink="hlink" folHlink="folHlink"/>
  <p:sldLayoutIdLst>
    <p:sldLayoutId id="2147483677" r:id="rId1"/>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3.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1.xml"/><Relationship Id="rId5" Type="http://schemas.openxmlformats.org/officeDocument/2006/relationships/image" Target="../media/image12.jpg"/><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3.png"/></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3.png"/></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0.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3.png"/></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6.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7.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8.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9.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0.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1" y="278672"/>
            <a:ext cx="11588600" cy="6272437"/>
          </a:xfrm>
          <a:prstGeom prst="rect">
            <a:avLst/>
          </a:prstGeom>
        </p:spPr>
      </p:pic>
      <p:pic>
        <p:nvPicPr>
          <p:cNvPr id="16" name="Imagem 1"/>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3961367" y="2851616"/>
            <a:ext cx="4269268" cy="1148433"/>
          </a:xfrm>
          <a:prstGeom prst="rect">
            <a:avLst/>
          </a:prstGeom>
        </p:spPr>
      </p:pic>
    </p:spTree>
    <p:extLst>
      <p:ext uri="{BB962C8B-B14F-4D97-AF65-F5344CB8AC3E}">
        <p14:creationId xmlns:p14="http://schemas.microsoft.com/office/powerpoint/2010/main" val="1960772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ontent Placeholder 9">
            <a:extLst>
              <a:ext uri="{FF2B5EF4-FFF2-40B4-BE49-F238E27FC236}">
                <a16:creationId xmlns:a16="http://schemas.microsoft.com/office/drawing/2014/main" id="{BAB2E41D-F0BC-5B3E-E684-AA8F9915D400}"/>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Profissionais com habilidades em banco de dados estão em alta demanda em uma variedade de setores, incluindo tecnologia da informação, análise de dados, desenvolvimento de software, administração de sistemas e muito mais.</a:t>
            </a:r>
          </a:p>
        </p:txBody>
      </p:sp>
      <p:sp>
        <p:nvSpPr>
          <p:cNvPr id="4" name="Title 1">
            <a:extLst>
              <a:ext uri="{FF2B5EF4-FFF2-40B4-BE49-F238E27FC236}">
                <a16:creationId xmlns:a16="http://schemas.microsoft.com/office/drawing/2014/main" id="{CB52D84B-0E40-0711-3084-17931D3497D8}"/>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Oportunidades de Carreira</a:t>
            </a:r>
            <a:endParaRPr lang="pt-BR" sz="3600" b="1" kern="0" cap="all" dirty="0">
              <a:solidFill>
                <a:srgbClr val="FF0066"/>
              </a:solidFill>
              <a:latin typeface="Gotham HTF Light"/>
              <a:ea typeface="+mn-ea"/>
            </a:endParaRPr>
          </a:p>
        </p:txBody>
      </p:sp>
    </p:spTree>
    <p:extLst>
      <p:ext uri="{BB962C8B-B14F-4D97-AF65-F5344CB8AC3E}">
        <p14:creationId xmlns:p14="http://schemas.microsoft.com/office/powerpoint/2010/main" val="5024875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ontent Placeholder 9">
            <a:extLst>
              <a:ext uri="{FF2B5EF4-FFF2-40B4-BE49-F238E27FC236}">
                <a16:creationId xmlns:a16="http://schemas.microsoft.com/office/drawing/2014/main" id="{BAB2E41D-F0BC-5B3E-E684-AA8F9915D400}"/>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 evolução da tecnologia de bancos de dados continua a acontecer, com avanços em bancos de dados relacionais, </a:t>
            </a:r>
            <a:r>
              <a:rPr lang="pt-BR" sz="28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NoSQL</a:t>
            </a: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bancos de dados distribuídos e outras áreas. Estar atualizado com as tendências nesse campo permite que você participe ativamente da inovação tecnológica.</a:t>
            </a:r>
          </a:p>
        </p:txBody>
      </p:sp>
      <p:sp>
        <p:nvSpPr>
          <p:cNvPr id="4" name="Title 1">
            <a:extLst>
              <a:ext uri="{FF2B5EF4-FFF2-40B4-BE49-F238E27FC236}">
                <a16:creationId xmlns:a16="http://schemas.microsoft.com/office/drawing/2014/main" id="{CB52D84B-0E40-0711-3084-17931D3497D8}"/>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Inovação Tecnológica</a:t>
            </a:r>
            <a:endParaRPr lang="pt-BR" sz="3600" b="1" kern="0" cap="all" dirty="0">
              <a:solidFill>
                <a:srgbClr val="FF0066"/>
              </a:solidFill>
              <a:latin typeface="Gotham HTF Light"/>
              <a:ea typeface="+mn-ea"/>
            </a:endParaRPr>
          </a:p>
        </p:txBody>
      </p:sp>
    </p:spTree>
    <p:extLst>
      <p:ext uri="{BB962C8B-B14F-4D97-AF65-F5344CB8AC3E}">
        <p14:creationId xmlns:p14="http://schemas.microsoft.com/office/powerpoint/2010/main" val="20367152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ontent Placeholder 9">
            <a:extLst>
              <a:ext uri="{FF2B5EF4-FFF2-40B4-BE49-F238E27FC236}">
                <a16:creationId xmlns:a16="http://schemas.microsoft.com/office/drawing/2014/main" id="{BAB2E41D-F0BC-5B3E-E684-AA8F9915D400}"/>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Em resumo, estudar banco de dados oferece uma compreensão fundamental de como os dados são armazenados, gerenciados e usados para atingir objetivos comerciais e tecnológicos. Isso é relevante em uma ampla gama de setores e papéis profissionais, tornando o conhecimento de banco de dados uma habilidade valiosa.</a:t>
            </a:r>
          </a:p>
        </p:txBody>
      </p:sp>
    </p:spTree>
    <p:extLst>
      <p:ext uri="{BB962C8B-B14F-4D97-AF65-F5344CB8AC3E}">
        <p14:creationId xmlns:p14="http://schemas.microsoft.com/office/powerpoint/2010/main" val="18890873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ontent Placeholder 9">
            <a:extLst>
              <a:ext uri="{FF2B5EF4-FFF2-40B4-BE49-F238E27FC236}">
                <a16:creationId xmlns:a16="http://schemas.microsoft.com/office/drawing/2014/main" id="{BAB2E41D-F0BC-5B3E-E684-AA8F9915D400}"/>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Absolutamente, bancos de dados fazem parte do nosso dia a dia, mesmo que muitas vezes não percebamos. Aqui estão alguns exemplos de como os bancos de dados estão presentes em nossas vidas cotidianas:</a:t>
            </a:r>
          </a:p>
        </p:txBody>
      </p:sp>
      <p:sp>
        <p:nvSpPr>
          <p:cNvPr id="4" name="Title 1">
            <a:extLst>
              <a:ext uri="{FF2B5EF4-FFF2-40B4-BE49-F238E27FC236}">
                <a16:creationId xmlns:a16="http://schemas.microsoft.com/office/drawing/2014/main" id="{CB52D84B-0E40-0711-3084-17931D3497D8}"/>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b="1" kern="0" cap="all" dirty="0">
                <a:solidFill>
                  <a:srgbClr val="FF0066"/>
                </a:solidFill>
                <a:latin typeface="Calibri" panose="020F0502020204030204" pitchFamily="34" charset="0"/>
                <a:ea typeface="+mn-ea"/>
                <a:cs typeface="Arial" panose="020B0604020202020204" pitchFamily="34" charset="0"/>
              </a:rPr>
              <a:t>Banco de dados faz parte do nosso cotidiano?</a:t>
            </a:r>
            <a:endParaRPr lang="pt-BR" sz="3600" b="1" kern="0" cap="all" dirty="0">
              <a:solidFill>
                <a:srgbClr val="FF0066"/>
              </a:solidFill>
              <a:latin typeface="Gotham HTF Light"/>
              <a:ea typeface="+mn-ea"/>
            </a:endParaRPr>
          </a:p>
        </p:txBody>
      </p:sp>
    </p:spTree>
    <p:extLst>
      <p:ext uri="{BB962C8B-B14F-4D97-AF65-F5344CB8AC3E}">
        <p14:creationId xmlns:p14="http://schemas.microsoft.com/office/powerpoint/2010/main" val="26458551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322761"/>
            <a:ext cx="11588600" cy="6272437"/>
          </a:xfrm>
          <a:prstGeom prst="rect">
            <a:avLst/>
          </a:prstGeom>
        </p:spPr>
      </p:pic>
      <p:sp>
        <p:nvSpPr>
          <p:cNvPr id="2" name="Content Placeholder 9">
            <a:extLst>
              <a:ext uri="{FF2B5EF4-FFF2-40B4-BE49-F238E27FC236}">
                <a16:creationId xmlns:a16="http://schemas.microsoft.com/office/drawing/2014/main" id="{BAB2E41D-F0BC-5B3E-E684-AA8F9915D400}"/>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Plataformas de redes sociais como Facebook, Instagram e Twitter armazenam grandes volumes de dados de usuários, incluindo postagens, fotos, conexões e interações. Isso permite a personalização de feeds, recomendações de amigos e anúncios direcionados.</a:t>
            </a:r>
          </a:p>
        </p:txBody>
      </p:sp>
      <p:sp>
        <p:nvSpPr>
          <p:cNvPr id="4" name="Title 1">
            <a:extLst>
              <a:ext uri="{FF2B5EF4-FFF2-40B4-BE49-F238E27FC236}">
                <a16:creationId xmlns:a16="http://schemas.microsoft.com/office/drawing/2014/main" id="{CB52D84B-0E40-0711-3084-17931D3497D8}"/>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Redes Sociais:</a:t>
            </a:r>
            <a:endParaRPr lang="pt-BR" sz="3600" b="1" kern="0" cap="all" dirty="0">
              <a:solidFill>
                <a:srgbClr val="FF0066"/>
              </a:solidFill>
              <a:latin typeface="Gotham HTF Light"/>
              <a:ea typeface="+mn-ea"/>
            </a:endParaRPr>
          </a:p>
        </p:txBody>
      </p:sp>
    </p:spTree>
    <p:extLst>
      <p:ext uri="{BB962C8B-B14F-4D97-AF65-F5344CB8AC3E}">
        <p14:creationId xmlns:p14="http://schemas.microsoft.com/office/powerpoint/2010/main" val="29540325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ontent Placeholder 9">
            <a:extLst>
              <a:ext uri="{FF2B5EF4-FFF2-40B4-BE49-F238E27FC236}">
                <a16:creationId xmlns:a16="http://schemas.microsoft.com/office/drawing/2014/main" id="{BAB2E41D-F0BC-5B3E-E684-AA8F9915D400}"/>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Quando fazemos compras online, nossas informações de pagamento, histórico de compras e preferências são armazenadas em bancos de dados para facilitar transações futuras e melhorar a experiência do cliente.</a:t>
            </a:r>
          </a:p>
        </p:txBody>
      </p:sp>
      <p:sp>
        <p:nvSpPr>
          <p:cNvPr id="4" name="Title 1">
            <a:extLst>
              <a:ext uri="{FF2B5EF4-FFF2-40B4-BE49-F238E27FC236}">
                <a16:creationId xmlns:a16="http://schemas.microsoft.com/office/drawing/2014/main" id="{CB52D84B-0E40-0711-3084-17931D3497D8}"/>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Compras Online</a:t>
            </a:r>
            <a:endParaRPr lang="pt-BR" sz="3600" b="1" kern="0" cap="all" dirty="0">
              <a:solidFill>
                <a:srgbClr val="FF0066"/>
              </a:solidFill>
              <a:latin typeface="Gotham HTF Light"/>
              <a:ea typeface="+mn-ea"/>
            </a:endParaRPr>
          </a:p>
        </p:txBody>
      </p:sp>
    </p:spTree>
    <p:extLst>
      <p:ext uri="{BB962C8B-B14F-4D97-AF65-F5344CB8AC3E}">
        <p14:creationId xmlns:p14="http://schemas.microsoft.com/office/powerpoint/2010/main" val="23355102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ontent Placeholder 9">
            <a:extLst>
              <a:ext uri="{FF2B5EF4-FFF2-40B4-BE49-F238E27FC236}">
                <a16:creationId xmlns:a16="http://schemas.microsoft.com/office/drawing/2014/main" id="{BAB2E41D-F0BC-5B3E-E684-AA8F9915D400}"/>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Serviços de streaming como Netflix, </a:t>
            </a:r>
            <a:r>
              <a:rPr lang="pt-BR" sz="28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Spotify</a:t>
            </a: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e YouTube usam bancos de dados para rastrear os programas que assistimos, as músicas que ouvimos e as recomendações que recebemos.</a:t>
            </a:r>
          </a:p>
        </p:txBody>
      </p:sp>
      <p:sp>
        <p:nvSpPr>
          <p:cNvPr id="4" name="Title 1">
            <a:extLst>
              <a:ext uri="{FF2B5EF4-FFF2-40B4-BE49-F238E27FC236}">
                <a16:creationId xmlns:a16="http://schemas.microsoft.com/office/drawing/2014/main" id="{CB52D84B-0E40-0711-3084-17931D3497D8}"/>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Streaming de Mídia</a:t>
            </a:r>
            <a:endParaRPr lang="pt-BR" sz="3600" b="1" kern="0" cap="all" dirty="0">
              <a:solidFill>
                <a:srgbClr val="FF0066"/>
              </a:solidFill>
              <a:latin typeface="Gotham HTF Light"/>
              <a:ea typeface="+mn-ea"/>
            </a:endParaRPr>
          </a:p>
        </p:txBody>
      </p:sp>
    </p:spTree>
    <p:extLst>
      <p:ext uri="{BB962C8B-B14F-4D97-AF65-F5344CB8AC3E}">
        <p14:creationId xmlns:p14="http://schemas.microsoft.com/office/powerpoint/2010/main" val="31204924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ontent Placeholder 9">
            <a:extLst>
              <a:ext uri="{FF2B5EF4-FFF2-40B4-BE49-F238E27FC236}">
                <a16:creationId xmlns:a16="http://schemas.microsoft.com/office/drawing/2014/main" id="{BAB2E41D-F0BC-5B3E-E684-AA8F9915D400}"/>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As instituições financeiras utilizam bancos de dados para manter registros de transações, saldos de contas, histórico de crédito e outras informações relacionadas às finanças dos clientes.</a:t>
            </a:r>
          </a:p>
        </p:txBody>
      </p:sp>
      <p:sp>
        <p:nvSpPr>
          <p:cNvPr id="4" name="Title 1">
            <a:extLst>
              <a:ext uri="{FF2B5EF4-FFF2-40B4-BE49-F238E27FC236}">
                <a16:creationId xmlns:a16="http://schemas.microsoft.com/office/drawing/2014/main" id="{CB52D84B-0E40-0711-3084-17931D3497D8}"/>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Sistemas Bancários:</a:t>
            </a:r>
            <a:endParaRPr lang="pt-BR" sz="3600" b="1" kern="0" cap="all" dirty="0">
              <a:solidFill>
                <a:srgbClr val="FF0066"/>
              </a:solidFill>
              <a:latin typeface="Gotham HTF Light"/>
              <a:ea typeface="+mn-ea"/>
            </a:endParaRPr>
          </a:p>
        </p:txBody>
      </p:sp>
    </p:spTree>
    <p:extLst>
      <p:ext uri="{BB962C8B-B14F-4D97-AF65-F5344CB8AC3E}">
        <p14:creationId xmlns:p14="http://schemas.microsoft.com/office/powerpoint/2010/main" val="5870828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ontent Placeholder 9">
            <a:extLst>
              <a:ext uri="{FF2B5EF4-FFF2-40B4-BE49-F238E27FC236}">
                <a16:creationId xmlns:a16="http://schemas.microsoft.com/office/drawing/2014/main" id="{BAB2E41D-F0BC-5B3E-E684-AA8F9915D400}"/>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Ao fazer reservas de hotéis, voos, restaurantes ou eventos, essas informações são armazenadas em bancos de dados para garantir a disponibilidade e gerenciar as reservas.</a:t>
            </a:r>
          </a:p>
        </p:txBody>
      </p:sp>
      <p:sp>
        <p:nvSpPr>
          <p:cNvPr id="4" name="Title 1">
            <a:extLst>
              <a:ext uri="{FF2B5EF4-FFF2-40B4-BE49-F238E27FC236}">
                <a16:creationId xmlns:a16="http://schemas.microsoft.com/office/drawing/2014/main" id="{CB52D84B-0E40-0711-3084-17931D3497D8}"/>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Sistemas de Reservas</a:t>
            </a:r>
            <a:endParaRPr lang="pt-BR" sz="3600" b="1" kern="0" cap="all" dirty="0">
              <a:solidFill>
                <a:srgbClr val="FF0066"/>
              </a:solidFill>
              <a:latin typeface="Gotham HTF Light"/>
              <a:ea typeface="+mn-ea"/>
            </a:endParaRPr>
          </a:p>
        </p:txBody>
      </p:sp>
    </p:spTree>
    <p:extLst>
      <p:ext uri="{BB962C8B-B14F-4D97-AF65-F5344CB8AC3E}">
        <p14:creationId xmlns:p14="http://schemas.microsoft.com/office/powerpoint/2010/main" val="3535898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ontent Placeholder 9">
            <a:extLst>
              <a:ext uri="{FF2B5EF4-FFF2-40B4-BE49-F238E27FC236}">
                <a16:creationId xmlns:a16="http://schemas.microsoft.com/office/drawing/2014/main" id="{BAB2E41D-F0BC-5B3E-E684-AA8F9915D400}"/>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Aplicativos de saúde e dispositivos </a:t>
            </a:r>
            <a:r>
              <a:rPr lang="pt-BR" sz="28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wearables</a:t>
            </a: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coletam e armazenam dados sobre atividade física, batimentos cardíacos, padrões de sono e outras métricas de saúde.</a:t>
            </a:r>
          </a:p>
        </p:txBody>
      </p:sp>
      <p:sp>
        <p:nvSpPr>
          <p:cNvPr id="4" name="Title 1">
            <a:extLst>
              <a:ext uri="{FF2B5EF4-FFF2-40B4-BE49-F238E27FC236}">
                <a16:creationId xmlns:a16="http://schemas.microsoft.com/office/drawing/2014/main" id="{CB52D84B-0E40-0711-3084-17931D3497D8}"/>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Aplicativos de Saúde</a:t>
            </a:r>
            <a:endParaRPr lang="pt-BR" sz="3600" b="1" kern="0" cap="all" dirty="0">
              <a:solidFill>
                <a:srgbClr val="FF0066"/>
              </a:solidFill>
              <a:latin typeface="Gotham HTF Light"/>
              <a:ea typeface="+mn-ea"/>
            </a:endParaRPr>
          </a:p>
        </p:txBody>
      </p:sp>
    </p:spTree>
    <p:extLst>
      <p:ext uri="{BB962C8B-B14F-4D97-AF65-F5344CB8AC3E}">
        <p14:creationId xmlns:p14="http://schemas.microsoft.com/office/powerpoint/2010/main" val="29697597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aixaDeTexto 2">
            <a:extLst>
              <a:ext uri="{FF2B5EF4-FFF2-40B4-BE49-F238E27FC236}">
                <a16:creationId xmlns:a16="http://schemas.microsoft.com/office/drawing/2014/main" id="{1892A6BA-9EE2-D650-2BB5-05E45CFFEF89}"/>
              </a:ext>
            </a:extLst>
          </p:cNvPr>
          <p:cNvSpPr txBox="1"/>
          <p:nvPr/>
        </p:nvSpPr>
        <p:spPr>
          <a:xfrm>
            <a:off x="2763591" y="1885693"/>
            <a:ext cx="6244683" cy="3520964"/>
          </a:xfrm>
          <a:prstGeom prst="rect">
            <a:avLst/>
          </a:prstGeom>
          <a:noFill/>
        </p:spPr>
        <p:txBody>
          <a:bodyPr wrap="square" rtlCol="0">
            <a:spAutoFit/>
          </a:bodyPr>
          <a:lstStyle/>
          <a:p>
            <a:pPr algn="ctr" eaLnBrk="0" fontAlgn="base" hangingPunct="0">
              <a:lnSpc>
                <a:spcPct val="90000"/>
              </a:lnSpc>
              <a:spcBef>
                <a:spcPct val="0"/>
              </a:spcBef>
              <a:spcAft>
                <a:spcPct val="0"/>
              </a:spcAft>
            </a:pPr>
            <a:r>
              <a:rPr lang="pt-BR" sz="3200" b="1" cap="all" dirty="0">
                <a:solidFill>
                  <a:srgbClr val="FF0066"/>
                </a:solidFill>
                <a:latin typeface="Gotham HTF Light"/>
                <a:cs typeface="+mj-cs"/>
              </a:rPr>
              <a:t>Agenda:</a:t>
            </a:r>
          </a:p>
          <a:p>
            <a:endParaRPr lang="pt-BR" dirty="0">
              <a:solidFill>
                <a:schemeClr val="bg1"/>
              </a:solidFill>
            </a:endParaRPr>
          </a:p>
          <a:p>
            <a:r>
              <a:rPr lang="pt-BR" sz="2800" dirty="0">
                <a:solidFill>
                  <a:schemeClr val="bg1"/>
                </a:solidFill>
              </a:rPr>
              <a:t>Por que estudar Banco de dados?</a:t>
            </a:r>
          </a:p>
          <a:p>
            <a:r>
              <a:rPr lang="pt-BR" sz="2800" dirty="0">
                <a:solidFill>
                  <a:schemeClr val="bg1"/>
                </a:solidFill>
              </a:rPr>
              <a:t>O que é um dado?</a:t>
            </a:r>
          </a:p>
          <a:p>
            <a:r>
              <a:rPr lang="pt-BR" sz="2800" dirty="0">
                <a:solidFill>
                  <a:schemeClr val="bg1"/>
                </a:solidFill>
              </a:rPr>
              <a:t>Tipos de dados</a:t>
            </a:r>
          </a:p>
          <a:p>
            <a:r>
              <a:rPr lang="pt-BR" sz="2800" dirty="0">
                <a:solidFill>
                  <a:schemeClr val="bg1"/>
                </a:solidFill>
              </a:rPr>
              <a:t>Classificação dos tipos de dados</a:t>
            </a:r>
          </a:p>
          <a:p>
            <a:endParaRPr lang="pt-BR" sz="2800" dirty="0">
              <a:solidFill>
                <a:schemeClr val="bg1"/>
              </a:solidFill>
            </a:endParaRPr>
          </a:p>
          <a:p>
            <a:endParaRPr lang="pt-BR" dirty="0">
              <a:solidFill>
                <a:schemeClr val="bg1"/>
              </a:solidFill>
            </a:endParaRPr>
          </a:p>
          <a:p>
            <a:endParaRPr lang="pt-BR" dirty="0">
              <a:solidFill>
                <a:schemeClr val="bg1"/>
              </a:solidFill>
            </a:endParaRPr>
          </a:p>
        </p:txBody>
      </p:sp>
    </p:spTree>
    <p:extLst>
      <p:ext uri="{BB962C8B-B14F-4D97-AF65-F5344CB8AC3E}">
        <p14:creationId xmlns:p14="http://schemas.microsoft.com/office/powerpoint/2010/main" val="39274337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ontent Placeholder 9">
            <a:extLst>
              <a:ext uri="{FF2B5EF4-FFF2-40B4-BE49-F238E27FC236}">
                <a16:creationId xmlns:a16="http://schemas.microsoft.com/office/drawing/2014/main" id="{BAB2E41D-F0BC-5B3E-E684-AA8F9915D400}"/>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Sistemas de navegação, como o Google Maps, usam bancos de dados para fornecer direções, informações de tráfego e detalhes de localização.</a:t>
            </a:r>
          </a:p>
        </p:txBody>
      </p:sp>
      <p:sp>
        <p:nvSpPr>
          <p:cNvPr id="4" name="Title 1">
            <a:extLst>
              <a:ext uri="{FF2B5EF4-FFF2-40B4-BE49-F238E27FC236}">
                <a16:creationId xmlns:a16="http://schemas.microsoft.com/office/drawing/2014/main" id="{CB52D84B-0E40-0711-3084-17931D3497D8}"/>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Transporte e Navegação</a:t>
            </a:r>
            <a:endParaRPr lang="pt-BR" sz="3600" b="1" kern="0" cap="all" dirty="0">
              <a:solidFill>
                <a:srgbClr val="FF0066"/>
              </a:solidFill>
              <a:latin typeface="Gotham HTF Light"/>
              <a:ea typeface="+mn-ea"/>
            </a:endParaRPr>
          </a:p>
        </p:txBody>
      </p:sp>
    </p:spTree>
    <p:extLst>
      <p:ext uri="{BB962C8B-B14F-4D97-AF65-F5344CB8AC3E}">
        <p14:creationId xmlns:p14="http://schemas.microsoft.com/office/powerpoint/2010/main" val="6502619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ontent Placeholder 9">
            <a:extLst>
              <a:ext uri="{FF2B5EF4-FFF2-40B4-BE49-F238E27FC236}">
                <a16:creationId xmlns:a16="http://schemas.microsoft.com/office/drawing/2014/main" id="{BAB2E41D-F0BC-5B3E-E684-AA8F9915D400}"/>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Empresas de entrega e logística usam bancos de dados para rastrear pacotes, otimizar rotas de entrega e manter registros de movimentação de mercadorias.</a:t>
            </a:r>
          </a:p>
        </p:txBody>
      </p:sp>
      <p:sp>
        <p:nvSpPr>
          <p:cNvPr id="4" name="Title 1">
            <a:extLst>
              <a:ext uri="{FF2B5EF4-FFF2-40B4-BE49-F238E27FC236}">
                <a16:creationId xmlns:a16="http://schemas.microsoft.com/office/drawing/2014/main" id="{CB52D84B-0E40-0711-3084-17931D3497D8}"/>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Serviços de Entrega e Logística</a:t>
            </a:r>
            <a:endParaRPr lang="pt-BR" sz="3600" b="1" kern="0" cap="all" dirty="0">
              <a:solidFill>
                <a:srgbClr val="FF0066"/>
              </a:solidFill>
              <a:latin typeface="Gotham HTF Light"/>
              <a:ea typeface="+mn-ea"/>
            </a:endParaRPr>
          </a:p>
        </p:txBody>
      </p:sp>
    </p:spTree>
    <p:extLst>
      <p:ext uri="{BB962C8B-B14F-4D97-AF65-F5344CB8AC3E}">
        <p14:creationId xmlns:p14="http://schemas.microsoft.com/office/powerpoint/2010/main" val="41834833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ontent Placeholder 9">
            <a:extLst>
              <a:ext uri="{FF2B5EF4-FFF2-40B4-BE49-F238E27FC236}">
                <a16:creationId xmlns:a16="http://schemas.microsoft.com/office/drawing/2014/main" id="{BAB2E41D-F0BC-5B3E-E684-AA8F9915D400}"/>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Agências governamentais utilizam bancos de dados para manter registros de cidadãos, registros de impostos, informações de saúde pública e muito mais.</a:t>
            </a:r>
          </a:p>
        </p:txBody>
      </p:sp>
      <p:sp>
        <p:nvSpPr>
          <p:cNvPr id="4" name="Title 1">
            <a:extLst>
              <a:ext uri="{FF2B5EF4-FFF2-40B4-BE49-F238E27FC236}">
                <a16:creationId xmlns:a16="http://schemas.microsoft.com/office/drawing/2014/main" id="{CB52D84B-0E40-0711-3084-17931D3497D8}"/>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Governo e Setor Público</a:t>
            </a:r>
            <a:endParaRPr lang="pt-BR" sz="3600" b="1" kern="0" cap="all" dirty="0">
              <a:solidFill>
                <a:srgbClr val="FF0066"/>
              </a:solidFill>
              <a:latin typeface="Gotham HTF Light"/>
              <a:ea typeface="+mn-ea"/>
            </a:endParaRPr>
          </a:p>
        </p:txBody>
      </p:sp>
    </p:spTree>
    <p:extLst>
      <p:ext uri="{BB962C8B-B14F-4D97-AF65-F5344CB8AC3E}">
        <p14:creationId xmlns:p14="http://schemas.microsoft.com/office/powerpoint/2010/main" val="35590525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ontent Placeholder 9">
            <a:extLst>
              <a:ext uri="{FF2B5EF4-FFF2-40B4-BE49-F238E27FC236}">
                <a16:creationId xmlns:a16="http://schemas.microsoft.com/office/drawing/2014/main" id="{BAB2E41D-F0BC-5B3E-E684-AA8F9915D400}"/>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Plataformas de ensino online e sistemas de gerenciamento de aprendizagem armazenam informações sobre cursos, alunos, progresso acadêmico e notas.</a:t>
            </a:r>
          </a:p>
        </p:txBody>
      </p:sp>
      <p:sp>
        <p:nvSpPr>
          <p:cNvPr id="4" name="Title 1">
            <a:extLst>
              <a:ext uri="{FF2B5EF4-FFF2-40B4-BE49-F238E27FC236}">
                <a16:creationId xmlns:a16="http://schemas.microsoft.com/office/drawing/2014/main" id="{CB52D84B-0E40-0711-3084-17931D3497D8}"/>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Educação Online:</a:t>
            </a:r>
            <a:endParaRPr lang="pt-BR" sz="3600" b="1" kern="0" cap="all" dirty="0">
              <a:solidFill>
                <a:srgbClr val="FF0066"/>
              </a:solidFill>
              <a:latin typeface="Gotham HTF Light"/>
              <a:ea typeface="+mn-ea"/>
            </a:endParaRPr>
          </a:p>
        </p:txBody>
      </p:sp>
    </p:spTree>
    <p:extLst>
      <p:ext uri="{BB962C8B-B14F-4D97-AF65-F5344CB8AC3E}">
        <p14:creationId xmlns:p14="http://schemas.microsoft.com/office/powerpoint/2010/main" val="4468963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ontent Placeholder 9">
            <a:extLst>
              <a:ext uri="{FF2B5EF4-FFF2-40B4-BE49-F238E27FC236}">
                <a16:creationId xmlns:a16="http://schemas.microsoft.com/office/drawing/2014/main" id="{BAB2E41D-F0BC-5B3E-E684-AA8F9915D400}"/>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Em suma, a presença de bancos de dados está entranhada em nossa sociedade digital. Eles desempenham um papel crucial em praticamente todos os setores, tornando possível o armazenamento, recuperação e análise de dados que sustentam muitos aspectos da nossa vida cotidiana.</a:t>
            </a:r>
          </a:p>
        </p:txBody>
      </p:sp>
    </p:spTree>
    <p:extLst>
      <p:ext uri="{BB962C8B-B14F-4D97-AF65-F5344CB8AC3E}">
        <p14:creationId xmlns:p14="http://schemas.microsoft.com/office/powerpoint/2010/main" val="8154291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ontent Placeholder 9">
            <a:extLst>
              <a:ext uri="{FF2B5EF4-FFF2-40B4-BE49-F238E27FC236}">
                <a16:creationId xmlns:a16="http://schemas.microsoft.com/office/drawing/2014/main" id="{BAB2E41D-F0BC-5B3E-E684-AA8F9915D400}"/>
              </a:ext>
            </a:extLst>
          </p:cNvPr>
          <p:cNvSpPr txBox="1">
            <a:spLocks/>
          </p:cNvSpPr>
          <p:nvPr/>
        </p:nvSpPr>
        <p:spPr>
          <a:xfrm>
            <a:off x="838200" y="1825625"/>
            <a:ext cx="10515600" cy="4351338"/>
          </a:xfrm>
          <a:prstGeom prst="rect">
            <a:avLst/>
          </a:prstGeom>
        </p:spPr>
        <p:txBody>
          <a:bodyPr>
            <a:normAutofit fontScale="92500" lnSpcReduction="20000"/>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r>
              <a:rPr lang="pt-BR" sz="2800" kern="1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Dado: </a:t>
            </a: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Dado é a forma mais básica e crua de informação. São fatos objetivos e não processados, como números, palavras, símbolos ou imagens isoladas. Por si só, os dados não possuem significado ou contexto. Exemplos de dados incluem números de telefone, datas de nascimento, temperaturas registradas, etc.</a:t>
            </a:r>
          </a:p>
          <a:p>
            <a:pPr marL="0" marR="0" algn="just">
              <a:lnSpc>
                <a:spcPct val="107000"/>
              </a:lnSpc>
              <a:spcBef>
                <a:spcPts val="0"/>
              </a:spcBef>
              <a:spcAft>
                <a:spcPts val="800"/>
              </a:spcAft>
            </a:pPr>
            <a:r>
              <a:rPr lang="pt-BR" sz="2800" kern="1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Informação: </a:t>
            </a: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 informação é o resultado da organização, interpretação e contexto aplicados aos dados. Quando os dados são processados e colocados em um contexto relevante, eles se tornam informações úteis. Por exemplo, se você tem um conjunto de números (dados) que representam as vendas mensais de um produto, a informação seria o entendimento de como essas vendas estão mudando ao longo do tempo e se há tendências significativas.</a:t>
            </a:r>
          </a:p>
        </p:txBody>
      </p:sp>
      <p:sp>
        <p:nvSpPr>
          <p:cNvPr id="4" name="Title 1">
            <a:extLst>
              <a:ext uri="{FF2B5EF4-FFF2-40B4-BE49-F238E27FC236}">
                <a16:creationId xmlns:a16="http://schemas.microsoft.com/office/drawing/2014/main" id="{CB52D84B-0E40-0711-3084-17931D3497D8}"/>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Conceito de dado</a:t>
            </a:r>
            <a:endParaRPr lang="pt-BR" sz="3600" b="1" kern="0" cap="all" dirty="0">
              <a:solidFill>
                <a:srgbClr val="FF0066"/>
              </a:solidFill>
              <a:latin typeface="Gotham HTF Light"/>
              <a:ea typeface="+mn-ea"/>
            </a:endParaRPr>
          </a:p>
        </p:txBody>
      </p:sp>
    </p:spTree>
    <p:extLst>
      <p:ext uri="{BB962C8B-B14F-4D97-AF65-F5344CB8AC3E}">
        <p14:creationId xmlns:p14="http://schemas.microsoft.com/office/powerpoint/2010/main" val="96218033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4" name="Content Placeholder 9">
            <a:extLst>
              <a:ext uri="{FF2B5EF4-FFF2-40B4-BE49-F238E27FC236}">
                <a16:creationId xmlns:a16="http://schemas.microsoft.com/office/drawing/2014/main" id="{469B21A4-7FF0-5795-30DC-6C1F962A90DD}"/>
              </a:ext>
            </a:extLst>
          </p:cNvPr>
          <p:cNvSpPr txBox="1">
            <a:spLocks/>
          </p:cNvSpPr>
          <p:nvPr/>
        </p:nvSpPr>
        <p:spPr>
          <a:xfrm>
            <a:off x="809897" y="992777"/>
            <a:ext cx="10543903" cy="5184186"/>
          </a:xfrm>
          <a:prstGeom prst="rect">
            <a:avLst/>
          </a:prstGeom>
        </p:spPr>
        <p:txBody>
          <a:bodyPr>
            <a:normAutofit fontScale="77500" lnSpcReduction="20000"/>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r>
              <a:rPr lang="pt-BR" sz="2800" kern="1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Conhecimento: </a:t>
            </a: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O conhecimento vai além da informação, pois implica em compreensão e aplicação. É o resultado de analisar informações, tirar conclusões e fazer conexões entre diferentes conjuntos de informações. O conhecimento é a capacidade de utilizar informações de maneira significativa para resolver problemas, tomar decisões e extrapolar além dos dados e das informações imediatas. Por exemplo, se você, com base nas informações sobre vendas mensais, identifica que as vendas aumentam sazonalmente em determinadas épocas do ano e desenvolve estratégias para lidar com essa variação, você está aplicando conhecimento.</a:t>
            </a:r>
          </a:p>
          <a:p>
            <a:pPr marL="0" marR="0" algn="just">
              <a:lnSpc>
                <a:spcPct val="107000"/>
              </a:lnSpc>
              <a:spcBef>
                <a:spcPts val="0"/>
              </a:spcBef>
              <a:spcAft>
                <a:spcPts val="800"/>
              </a:spcAft>
            </a:pPr>
            <a:r>
              <a:rPr lang="pt-BR" sz="2800" kern="1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Banco de Dados (BD):  </a:t>
            </a: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Um banco de dados é um sistema organizado para armazenar, gerenciar e recuperar dados de maneira estruturada e eficiente. É uma coleção organizada de dados que são projetados para serem facilmente acessados, atualizados e gerenciados. Bancos de dados podem armazenar uma ampla variedade de tipos de dados, desde números e textos até imagens e vídeos. Eles são amplamente usados em aplicativos, sistemas de informação e muitos outros contextos para fornecer acesso rápido e confiável às informações.</a:t>
            </a:r>
          </a:p>
        </p:txBody>
      </p:sp>
    </p:spTree>
    <p:extLst>
      <p:ext uri="{BB962C8B-B14F-4D97-AF65-F5344CB8AC3E}">
        <p14:creationId xmlns:p14="http://schemas.microsoft.com/office/powerpoint/2010/main" val="10077903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ontent Placeholder 9">
            <a:extLst>
              <a:ext uri="{FF2B5EF4-FFF2-40B4-BE49-F238E27FC236}">
                <a16:creationId xmlns:a16="http://schemas.microsoft.com/office/drawing/2014/main" id="{DE19B481-5180-C061-7F90-6A6D0B32D79B}"/>
              </a:ext>
            </a:extLst>
          </p:cNvPr>
          <p:cNvSpPr txBox="1">
            <a:spLocks/>
          </p:cNvSpPr>
          <p:nvPr/>
        </p:nvSpPr>
        <p:spPr>
          <a:xfrm>
            <a:off x="809897" y="992777"/>
            <a:ext cx="10543903" cy="5184186"/>
          </a:xfrm>
          <a:prstGeom prst="rect">
            <a:avLst/>
          </a:prstGeom>
        </p:spPr>
        <p:txBody>
          <a:bodyPr>
            <a:normAutofit fontScale="77500" lnSpcReduction="20000"/>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r>
              <a:rPr lang="pt-BR" sz="2800" kern="1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Conhecimento: </a:t>
            </a: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O conhecimento vai além da informação, pois implica em compreensão e aplicação. É o resultado de analisar informações, tirar conclusões e fazer conexões entre diferentes conjuntos de informações. O conhecimento é a capacidade de utilizar informações de maneira significativa para resolver problemas, tomar decisões e extrapolar além dos dados e das informações imediatas. Por exemplo, se você, com base nas informações sobre vendas mensais, identifica que as vendas aumentam sazonalmente em determinadas épocas do ano e desenvolve estratégias para lidar com essa variação, você está aplicando conhecimento.</a:t>
            </a:r>
          </a:p>
          <a:p>
            <a:pPr marL="0" marR="0" algn="just">
              <a:lnSpc>
                <a:spcPct val="107000"/>
              </a:lnSpc>
              <a:spcBef>
                <a:spcPts val="0"/>
              </a:spcBef>
              <a:spcAft>
                <a:spcPts val="800"/>
              </a:spcAft>
            </a:pPr>
            <a:r>
              <a:rPr lang="pt-BR" sz="2800" kern="1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Banco de Dados (BD):  </a:t>
            </a: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Um banco de dados é um sistema organizado para armazenar, gerenciar e recuperar dados de maneira estruturada e eficiente. É uma coleção organizada de dados que são projetados para serem facilmente acessados, atualizados e gerenciados. Bancos de dados podem armazenar uma ampla variedade de tipos de dados, desde números e textos até imagens e vídeos. Eles são amplamente usados em aplicativos, sistemas de informação e muitos outros contextos para fornecer acesso rápido e confiável às informações.</a:t>
            </a:r>
          </a:p>
        </p:txBody>
      </p:sp>
    </p:spTree>
    <p:extLst>
      <p:ext uri="{BB962C8B-B14F-4D97-AF65-F5344CB8AC3E}">
        <p14:creationId xmlns:p14="http://schemas.microsoft.com/office/powerpoint/2010/main" val="20102889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ontent Placeholder 9">
            <a:extLst>
              <a:ext uri="{FF2B5EF4-FFF2-40B4-BE49-F238E27FC236}">
                <a16:creationId xmlns:a16="http://schemas.microsoft.com/office/drawing/2014/main" id="{7CDBBD47-83AA-CA64-24EF-E6824384D1E1}"/>
              </a:ext>
            </a:extLst>
          </p:cNvPr>
          <p:cNvSpPr txBox="1">
            <a:spLocks/>
          </p:cNvSpPr>
          <p:nvPr/>
        </p:nvSpPr>
        <p:spPr>
          <a:xfrm>
            <a:off x="809897" y="992777"/>
            <a:ext cx="10543903" cy="5184186"/>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Dados são fatos brutos, informações ou estatísticas que são coletadas, registradas e armazenadas. Eles são os elementos mais básicos em um contexto informacional e não têm significado inerente por si mesmos. No entanto, quando os dados são organizados, processados e interpretados, eles podem se tornar informações significativas.</a:t>
            </a:r>
          </a:p>
        </p:txBody>
      </p:sp>
    </p:spTree>
    <p:extLst>
      <p:ext uri="{BB962C8B-B14F-4D97-AF65-F5344CB8AC3E}">
        <p14:creationId xmlns:p14="http://schemas.microsoft.com/office/powerpoint/2010/main" val="13811347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Title 1">
            <a:extLst>
              <a:ext uri="{FF2B5EF4-FFF2-40B4-BE49-F238E27FC236}">
                <a16:creationId xmlns:a16="http://schemas.microsoft.com/office/drawing/2014/main" id="{4705AAE7-B6EC-EAE3-FB54-503BEF52C65B}"/>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Existem diferentes tipos de dados</a:t>
            </a:r>
            <a:endParaRPr lang="pt-BR" sz="3600" b="1" kern="0" cap="all" dirty="0">
              <a:solidFill>
                <a:srgbClr val="FF0066"/>
              </a:solidFill>
              <a:latin typeface="Gotham HTF Light"/>
              <a:ea typeface="+mn-ea"/>
            </a:endParaRPr>
          </a:p>
        </p:txBody>
      </p:sp>
      <p:sp>
        <p:nvSpPr>
          <p:cNvPr id="3" name="Content Placeholder 9">
            <a:extLst>
              <a:ext uri="{FF2B5EF4-FFF2-40B4-BE49-F238E27FC236}">
                <a16:creationId xmlns:a16="http://schemas.microsoft.com/office/drawing/2014/main" id="{B2DCD15E-12C6-BB53-7562-23122E41FFAE}"/>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pic>
        <p:nvPicPr>
          <p:cNvPr id="7" name="Picture 6" descr="A group of colorful circles&#10;&#10;Description automatically generated">
            <a:extLst>
              <a:ext uri="{FF2B5EF4-FFF2-40B4-BE49-F238E27FC236}">
                <a16:creationId xmlns:a16="http://schemas.microsoft.com/office/drawing/2014/main" id="{D94D1F14-07D0-7F6B-E946-351C167B09F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40541" y="2323613"/>
            <a:ext cx="8706133" cy="4881700"/>
          </a:xfrm>
          <a:prstGeom prst="rect">
            <a:avLst/>
          </a:prstGeom>
        </p:spPr>
      </p:pic>
    </p:spTree>
    <p:extLst>
      <p:ext uri="{BB962C8B-B14F-4D97-AF65-F5344CB8AC3E}">
        <p14:creationId xmlns:p14="http://schemas.microsoft.com/office/powerpoint/2010/main" val="35526306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Title 1">
            <a:extLst>
              <a:ext uri="{FF2B5EF4-FFF2-40B4-BE49-F238E27FC236}">
                <a16:creationId xmlns:a16="http://schemas.microsoft.com/office/drawing/2014/main" id="{5501E0AC-6909-DFCF-799D-733E554D8164}"/>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eaLnBrk="0" fontAlgn="base" hangingPunct="0">
              <a:spcAft>
                <a:spcPct val="0"/>
              </a:spcAft>
            </a:pPr>
            <a:r>
              <a:rPr lang="pt-BR" sz="3200" b="1" kern="0" cap="all" dirty="0">
                <a:solidFill>
                  <a:srgbClr val="FF0066"/>
                </a:solidFill>
                <a:latin typeface="Gotham HTF Light"/>
                <a:ea typeface="+mn-ea"/>
              </a:rPr>
              <a:t>Por que estudar Banco de dados?</a:t>
            </a:r>
            <a:br>
              <a:rPr lang="pt-BR" sz="2000" b="1" kern="0" cap="all" dirty="0">
                <a:solidFill>
                  <a:srgbClr val="FF0066"/>
                </a:solidFill>
                <a:latin typeface="Gotham HTF Light"/>
                <a:ea typeface="+mn-ea"/>
              </a:rPr>
            </a:br>
            <a:endParaRPr lang="pt-BR" sz="2000" b="1" kern="0" cap="all" dirty="0">
              <a:solidFill>
                <a:srgbClr val="FF0066"/>
              </a:solidFill>
              <a:latin typeface="Gotham HTF Light"/>
              <a:ea typeface="+mn-ea"/>
            </a:endParaRPr>
          </a:p>
        </p:txBody>
      </p:sp>
      <p:sp>
        <p:nvSpPr>
          <p:cNvPr id="3" name="Content Placeholder 9">
            <a:extLst>
              <a:ext uri="{FF2B5EF4-FFF2-40B4-BE49-F238E27FC236}">
                <a16:creationId xmlns:a16="http://schemas.microsoft.com/office/drawing/2014/main" id="{62F0E289-937D-4C47-EA79-717BFF841E36}"/>
              </a:ext>
            </a:extLst>
          </p:cNvPr>
          <p:cNvSpPr txBox="1">
            <a:spLocks/>
          </p:cNvSpPr>
          <p:nvPr/>
        </p:nvSpPr>
        <p:spPr>
          <a:xfrm>
            <a:off x="838200" y="1825625"/>
            <a:ext cx="10515600" cy="4351338"/>
          </a:xfrm>
          <a:prstGeom prst="rect">
            <a:avLst/>
          </a:prstGeom>
        </p:spPr>
        <p:txBody>
          <a:bodyPr>
            <a:normAutofit lnSpcReduction="10000"/>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just"/>
            <a:r>
              <a:rPr lang="pt-BR" sz="2400" kern="0" dirty="0">
                <a:solidFill>
                  <a:schemeClr val="bg1"/>
                </a:solidFill>
              </a:rPr>
              <a:t>Estudar banco de dados é essencial por várias razões, especialmente em um mundo cada vez mais orientado a dados e tecnologia. A seguir  estão algumas razões pelas quais é importante considerar o estudo de banco de dados:</a:t>
            </a:r>
          </a:p>
          <a:p>
            <a:endParaRPr lang="pt-BR" kern="0" dirty="0">
              <a:solidFill>
                <a:schemeClr val="bg1"/>
              </a:solidFill>
            </a:endParaRPr>
          </a:p>
          <a:p>
            <a:pPr marL="285750" indent="-285750">
              <a:buFont typeface="Wingdings" panose="05000000000000000000" pitchFamily="2" charset="2"/>
              <a:buChar char="q"/>
            </a:pPr>
            <a:r>
              <a:rPr lang="pt-BR" sz="2600" kern="0" dirty="0">
                <a:solidFill>
                  <a:schemeClr val="bg1"/>
                </a:solidFill>
                <a:latin typeface="Calibri" panose="020F0502020204030204" pitchFamily="34" charset="0"/>
                <a:ea typeface="Calibri" panose="020F0502020204030204" pitchFamily="34" charset="0"/>
                <a:cs typeface="Arial" panose="020B0604020202020204" pitchFamily="34" charset="0"/>
              </a:rPr>
              <a:t>Gerenciamento de Informações</a:t>
            </a:r>
          </a:p>
          <a:p>
            <a:pPr marL="285750" indent="-285750">
              <a:buFont typeface="Wingdings" panose="05000000000000000000" pitchFamily="2" charset="2"/>
              <a:buChar char="q"/>
            </a:pPr>
            <a:r>
              <a:rPr lang="pt-BR" sz="2600" kern="0" dirty="0">
                <a:solidFill>
                  <a:schemeClr val="bg1"/>
                </a:solidFill>
                <a:latin typeface="Calibri" panose="020F0502020204030204" pitchFamily="34" charset="0"/>
                <a:ea typeface="Calibri" panose="020F0502020204030204" pitchFamily="34" charset="0"/>
                <a:cs typeface="Arial" panose="020B0604020202020204" pitchFamily="34" charset="0"/>
              </a:rPr>
              <a:t>Tomada de Decisões Baseada em Dados</a:t>
            </a:r>
          </a:p>
          <a:p>
            <a:pPr marL="285750" indent="-285750">
              <a:buFont typeface="Wingdings" panose="05000000000000000000" pitchFamily="2" charset="2"/>
              <a:buChar char="q"/>
            </a:pPr>
            <a:r>
              <a:rPr lang="pt-BR" sz="2600" kern="0" dirty="0">
                <a:solidFill>
                  <a:schemeClr val="bg1"/>
                </a:solidFill>
                <a:latin typeface="Calibri" panose="020F0502020204030204" pitchFamily="34" charset="0"/>
                <a:ea typeface="Calibri" panose="020F0502020204030204" pitchFamily="34" charset="0"/>
                <a:cs typeface="Arial" panose="020B0604020202020204" pitchFamily="34" charset="0"/>
              </a:rPr>
              <a:t>Eficiência e Escalabilidade</a:t>
            </a:r>
          </a:p>
          <a:p>
            <a:pPr marL="285750" indent="-285750">
              <a:buFont typeface="Wingdings" panose="05000000000000000000" pitchFamily="2" charset="2"/>
              <a:buChar char="q"/>
            </a:pPr>
            <a:r>
              <a:rPr lang="pt-BR" sz="2600" kern="0" dirty="0">
                <a:solidFill>
                  <a:schemeClr val="bg1"/>
                </a:solidFill>
                <a:latin typeface="Calibri" panose="020F0502020204030204" pitchFamily="34" charset="0"/>
                <a:ea typeface="Calibri" panose="020F0502020204030204" pitchFamily="34" charset="0"/>
                <a:cs typeface="Arial" panose="020B0604020202020204" pitchFamily="34" charset="0"/>
              </a:rPr>
              <a:t>Desenvolvimento de Software</a:t>
            </a:r>
          </a:p>
          <a:p>
            <a:pPr marL="285750" indent="-285750">
              <a:buFont typeface="Wingdings" panose="05000000000000000000" pitchFamily="2" charset="2"/>
              <a:buChar char="q"/>
            </a:pPr>
            <a:r>
              <a:rPr lang="pt-BR" sz="2600" kern="0" dirty="0">
                <a:solidFill>
                  <a:schemeClr val="bg1"/>
                </a:solidFill>
                <a:latin typeface="Calibri" panose="020F0502020204030204" pitchFamily="34" charset="0"/>
                <a:ea typeface="Calibri" panose="020F0502020204030204" pitchFamily="34" charset="0"/>
                <a:cs typeface="Arial" panose="020B0604020202020204" pitchFamily="34" charset="0"/>
              </a:rPr>
              <a:t>Segurança de Dados</a:t>
            </a:r>
          </a:p>
          <a:p>
            <a:pPr marL="285750" indent="-285750">
              <a:buFont typeface="Wingdings" panose="05000000000000000000" pitchFamily="2" charset="2"/>
              <a:buChar char="q"/>
            </a:pPr>
            <a:r>
              <a:rPr lang="pt-BR" sz="2600" kern="0" dirty="0">
                <a:solidFill>
                  <a:schemeClr val="bg1"/>
                </a:solidFill>
                <a:latin typeface="Calibri" panose="020F0502020204030204" pitchFamily="34" charset="0"/>
                <a:ea typeface="Calibri" panose="020F0502020204030204" pitchFamily="34" charset="0"/>
                <a:cs typeface="Arial" panose="020B0604020202020204" pitchFamily="34" charset="0"/>
              </a:rPr>
              <a:t>Modelagem de Dados</a:t>
            </a:r>
          </a:p>
          <a:p>
            <a:pPr marL="285750" indent="-285750">
              <a:buFont typeface="Wingdings" panose="05000000000000000000" pitchFamily="2" charset="2"/>
              <a:buChar char="q"/>
            </a:pPr>
            <a:r>
              <a:rPr lang="pt-BR" sz="2600" kern="0" dirty="0">
                <a:solidFill>
                  <a:schemeClr val="bg1"/>
                </a:solidFill>
                <a:latin typeface="Calibri" panose="020F0502020204030204" pitchFamily="34" charset="0"/>
                <a:ea typeface="Calibri" panose="020F0502020204030204" pitchFamily="34" charset="0"/>
                <a:cs typeface="Arial" panose="020B0604020202020204" pitchFamily="34" charset="0"/>
              </a:rPr>
              <a:t>Oportunidades de Carreira</a:t>
            </a:r>
          </a:p>
          <a:p>
            <a:pPr marL="285750" indent="-285750">
              <a:buFont typeface="Wingdings" panose="05000000000000000000" pitchFamily="2" charset="2"/>
              <a:buChar char="q"/>
            </a:pPr>
            <a:r>
              <a:rPr lang="pt-BR" sz="2600" kern="0" dirty="0">
                <a:solidFill>
                  <a:schemeClr val="bg1"/>
                </a:solidFill>
                <a:latin typeface="Calibri" panose="020F0502020204030204" pitchFamily="34" charset="0"/>
                <a:ea typeface="Calibri" panose="020F0502020204030204" pitchFamily="34" charset="0"/>
                <a:cs typeface="Arial" panose="020B0604020202020204" pitchFamily="34" charset="0"/>
              </a:rPr>
              <a:t>Inovação Tecnológica</a:t>
            </a:r>
            <a:endParaRPr lang="pt-BR" sz="2600" kern="0" dirty="0">
              <a:solidFill>
                <a:schemeClr val="bg1"/>
              </a:solidFill>
            </a:endParaRPr>
          </a:p>
        </p:txBody>
      </p:sp>
    </p:spTree>
    <p:extLst>
      <p:ext uri="{BB962C8B-B14F-4D97-AF65-F5344CB8AC3E}">
        <p14:creationId xmlns:p14="http://schemas.microsoft.com/office/powerpoint/2010/main" val="26854451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3" name="Content Placeholder 9">
            <a:extLst>
              <a:ext uri="{FF2B5EF4-FFF2-40B4-BE49-F238E27FC236}">
                <a16:creationId xmlns:a16="http://schemas.microsoft.com/office/drawing/2014/main" id="{B2DCD15E-12C6-BB53-7562-23122E41FFAE}"/>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5" name="Title 1">
            <a:extLst>
              <a:ext uri="{FF2B5EF4-FFF2-40B4-BE49-F238E27FC236}">
                <a16:creationId xmlns:a16="http://schemas.microsoft.com/office/drawing/2014/main" id="{ABFAC829-0683-DD5E-12D0-A2CDE100AFC0}"/>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Dados Numéricos</a:t>
            </a:r>
            <a:endParaRPr lang="pt-BR" sz="3600" b="1" kern="0" cap="all" dirty="0">
              <a:solidFill>
                <a:srgbClr val="FF0066"/>
              </a:solidFill>
              <a:latin typeface="Gotham HTF Light"/>
              <a:ea typeface="+mn-ea"/>
            </a:endParaRPr>
          </a:p>
        </p:txBody>
      </p:sp>
      <p:sp>
        <p:nvSpPr>
          <p:cNvPr id="6" name="Content Placeholder 9">
            <a:extLst>
              <a:ext uri="{FF2B5EF4-FFF2-40B4-BE49-F238E27FC236}">
                <a16:creationId xmlns:a16="http://schemas.microsoft.com/office/drawing/2014/main" id="{D953E9F2-A461-C0CF-8604-8FCFC6FEB02B}"/>
              </a:ext>
            </a:extLst>
          </p:cNvPr>
          <p:cNvSpPr txBox="1">
            <a:spLocks/>
          </p:cNvSpPr>
          <p:nvPr/>
        </p:nvSpPr>
        <p:spPr>
          <a:xfrm>
            <a:off x="990600" y="19780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Números que representam quantidades, como idade, temperatura, preços, entre outros.</a:t>
            </a:r>
          </a:p>
        </p:txBody>
      </p:sp>
      <p:pic>
        <p:nvPicPr>
          <p:cNvPr id="9" name="Picture 8" descr="A group of colorful dice&#10;&#10;Description automatically generated">
            <a:extLst>
              <a:ext uri="{FF2B5EF4-FFF2-40B4-BE49-F238E27FC236}">
                <a16:creationId xmlns:a16="http://schemas.microsoft.com/office/drawing/2014/main" id="{0E6926EA-E5E5-CB28-E33E-E779948EAB1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62896" y="3064676"/>
            <a:ext cx="2996049" cy="2996049"/>
          </a:xfrm>
          <a:prstGeom prst="rect">
            <a:avLst/>
          </a:prstGeom>
        </p:spPr>
      </p:pic>
    </p:spTree>
    <p:extLst>
      <p:ext uri="{BB962C8B-B14F-4D97-AF65-F5344CB8AC3E}">
        <p14:creationId xmlns:p14="http://schemas.microsoft.com/office/powerpoint/2010/main" val="17941560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3" name="Content Placeholder 9">
            <a:extLst>
              <a:ext uri="{FF2B5EF4-FFF2-40B4-BE49-F238E27FC236}">
                <a16:creationId xmlns:a16="http://schemas.microsoft.com/office/drawing/2014/main" id="{B2DCD15E-12C6-BB53-7562-23122E41FFAE}"/>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5" name="Title 1">
            <a:extLst>
              <a:ext uri="{FF2B5EF4-FFF2-40B4-BE49-F238E27FC236}">
                <a16:creationId xmlns:a16="http://schemas.microsoft.com/office/drawing/2014/main" id="{ABFAC829-0683-DD5E-12D0-A2CDE100AFC0}"/>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Dados Textuais</a:t>
            </a:r>
            <a:endParaRPr lang="pt-BR" sz="3600" b="1" kern="0" cap="all" dirty="0">
              <a:solidFill>
                <a:srgbClr val="FF0066"/>
              </a:solidFill>
              <a:latin typeface="Gotham HTF Light"/>
              <a:ea typeface="+mn-ea"/>
            </a:endParaRPr>
          </a:p>
        </p:txBody>
      </p:sp>
      <p:sp>
        <p:nvSpPr>
          <p:cNvPr id="6" name="Content Placeholder 9">
            <a:extLst>
              <a:ext uri="{FF2B5EF4-FFF2-40B4-BE49-F238E27FC236}">
                <a16:creationId xmlns:a16="http://schemas.microsoft.com/office/drawing/2014/main" id="{D953E9F2-A461-C0CF-8604-8FCFC6FEB02B}"/>
              </a:ext>
            </a:extLst>
          </p:cNvPr>
          <p:cNvSpPr txBox="1">
            <a:spLocks/>
          </p:cNvSpPr>
          <p:nvPr/>
        </p:nvSpPr>
        <p:spPr>
          <a:xfrm>
            <a:off x="990600" y="19780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Palavras, frases ou textos completos, como nomes, descrições ou resenhas.</a:t>
            </a:r>
          </a:p>
        </p:txBody>
      </p:sp>
      <p:pic>
        <p:nvPicPr>
          <p:cNvPr id="4" name="Picture 3" descr="A close-up of words&#10;&#10;Description automatically generated">
            <a:extLst>
              <a:ext uri="{FF2B5EF4-FFF2-40B4-BE49-F238E27FC236}">
                <a16:creationId xmlns:a16="http://schemas.microsoft.com/office/drawing/2014/main" id="{06F7A0E5-5A6D-1BBA-CFAE-9325E647B12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34771" y="3081725"/>
            <a:ext cx="6571429" cy="3095238"/>
          </a:xfrm>
          <a:prstGeom prst="rect">
            <a:avLst/>
          </a:prstGeom>
        </p:spPr>
      </p:pic>
    </p:spTree>
    <p:extLst>
      <p:ext uri="{BB962C8B-B14F-4D97-AF65-F5344CB8AC3E}">
        <p14:creationId xmlns:p14="http://schemas.microsoft.com/office/powerpoint/2010/main" val="4878422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sp>
        <p:nvSpPr>
          <p:cNvPr id="3" name="Content Placeholder 9">
            <a:extLst>
              <a:ext uri="{FF2B5EF4-FFF2-40B4-BE49-F238E27FC236}">
                <a16:creationId xmlns:a16="http://schemas.microsoft.com/office/drawing/2014/main" id="{B2DCD15E-12C6-BB53-7562-23122E41FFAE}"/>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5" name="Title 1">
            <a:extLst>
              <a:ext uri="{FF2B5EF4-FFF2-40B4-BE49-F238E27FC236}">
                <a16:creationId xmlns:a16="http://schemas.microsoft.com/office/drawing/2014/main" id="{ABFAC829-0683-DD5E-12D0-A2CDE100AFC0}"/>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Dados Categóricos</a:t>
            </a:r>
            <a:endParaRPr lang="pt-BR" sz="3600" b="1" kern="0" cap="all" dirty="0">
              <a:solidFill>
                <a:srgbClr val="FF0066"/>
              </a:solidFill>
              <a:latin typeface="Gotham HTF Light"/>
              <a:ea typeface="+mn-ea"/>
            </a:endParaRPr>
          </a:p>
        </p:txBody>
      </p:sp>
      <p:sp>
        <p:nvSpPr>
          <p:cNvPr id="6" name="Content Placeholder 9">
            <a:extLst>
              <a:ext uri="{FF2B5EF4-FFF2-40B4-BE49-F238E27FC236}">
                <a16:creationId xmlns:a16="http://schemas.microsoft.com/office/drawing/2014/main" id="{D953E9F2-A461-C0CF-8604-8FCFC6FEB02B}"/>
              </a:ext>
            </a:extLst>
          </p:cNvPr>
          <p:cNvSpPr txBox="1">
            <a:spLocks/>
          </p:cNvSpPr>
          <p:nvPr/>
        </p:nvSpPr>
        <p:spPr>
          <a:xfrm>
            <a:off x="990600" y="19780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Categorias ou rótulos que representam diferentes grupos ou classes, como cores, tipos de produtos, estados civis, etc.</a:t>
            </a:r>
          </a:p>
        </p:txBody>
      </p:sp>
      <p:pic>
        <p:nvPicPr>
          <p:cNvPr id="17" name="Picture 16" descr="A group of animals on a black background&#10;&#10;Description automatically generated">
            <a:extLst>
              <a:ext uri="{FF2B5EF4-FFF2-40B4-BE49-F238E27FC236}">
                <a16:creationId xmlns:a16="http://schemas.microsoft.com/office/drawing/2014/main" id="{D4B0A018-C221-9AB1-CBDA-54A6772FF5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23194" y="3390726"/>
            <a:ext cx="7278206" cy="3032585"/>
          </a:xfrm>
          <a:prstGeom prst="rect">
            <a:avLst/>
          </a:prstGeom>
          <a:ln>
            <a:noFill/>
          </a:ln>
        </p:spPr>
      </p:pic>
      <p:sp>
        <p:nvSpPr>
          <p:cNvPr id="19" name="Oval 18">
            <a:extLst>
              <a:ext uri="{FF2B5EF4-FFF2-40B4-BE49-F238E27FC236}">
                <a16:creationId xmlns:a16="http://schemas.microsoft.com/office/drawing/2014/main" id="{E7726D40-5300-5BC9-6402-69BCB0FFC266}"/>
              </a:ext>
            </a:extLst>
          </p:cNvPr>
          <p:cNvSpPr/>
          <p:nvPr/>
        </p:nvSpPr>
        <p:spPr>
          <a:xfrm>
            <a:off x="5955376" y="3034027"/>
            <a:ext cx="3161212" cy="914400"/>
          </a:xfrm>
          <a:prstGeom prst="ellipse">
            <a:avLst/>
          </a:prstGeom>
          <a:solidFill>
            <a:srgbClr val="FF006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dirty="0">
                <a:solidFill>
                  <a:schemeClr val="tx1"/>
                </a:solidFill>
              </a:rPr>
              <a:t>Animais Vertebrados</a:t>
            </a:r>
          </a:p>
        </p:txBody>
      </p:sp>
      <p:sp>
        <p:nvSpPr>
          <p:cNvPr id="20" name="Oval 19">
            <a:extLst>
              <a:ext uri="{FF2B5EF4-FFF2-40B4-BE49-F238E27FC236}">
                <a16:creationId xmlns:a16="http://schemas.microsoft.com/office/drawing/2014/main" id="{B3167A2B-30FB-FD82-00C5-29443184E451}"/>
              </a:ext>
            </a:extLst>
          </p:cNvPr>
          <p:cNvSpPr/>
          <p:nvPr/>
        </p:nvSpPr>
        <p:spPr>
          <a:xfrm>
            <a:off x="3482646" y="4741774"/>
            <a:ext cx="1955397" cy="563988"/>
          </a:xfrm>
          <a:prstGeom prst="ellipse">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dirty="0"/>
              <a:t>Anfíbios</a:t>
            </a:r>
          </a:p>
          <a:p>
            <a:pPr algn="ctr"/>
            <a:endParaRPr lang="pt-BR" dirty="0"/>
          </a:p>
        </p:txBody>
      </p:sp>
      <p:sp>
        <p:nvSpPr>
          <p:cNvPr id="21" name="Oval 20">
            <a:extLst>
              <a:ext uri="{FF2B5EF4-FFF2-40B4-BE49-F238E27FC236}">
                <a16:creationId xmlns:a16="http://schemas.microsoft.com/office/drawing/2014/main" id="{77740C2F-ACB2-831A-017C-571AD79706DA}"/>
              </a:ext>
            </a:extLst>
          </p:cNvPr>
          <p:cNvSpPr/>
          <p:nvPr/>
        </p:nvSpPr>
        <p:spPr>
          <a:xfrm>
            <a:off x="5097146" y="4752698"/>
            <a:ext cx="1955397" cy="563988"/>
          </a:xfrm>
          <a:prstGeom prst="ellipse">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dirty="0"/>
              <a:t>Pássaros</a:t>
            </a:r>
          </a:p>
          <a:p>
            <a:pPr algn="ctr"/>
            <a:endParaRPr lang="pt-BR" dirty="0"/>
          </a:p>
        </p:txBody>
      </p:sp>
      <p:sp>
        <p:nvSpPr>
          <p:cNvPr id="23" name="Oval 22">
            <a:extLst>
              <a:ext uri="{FF2B5EF4-FFF2-40B4-BE49-F238E27FC236}">
                <a16:creationId xmlns:a16="http://schemas.microsoft.com/office/drawing/2014/main" id="{BABD389B-0CA0-CC6D-1BDE-A23401B3BEA0}"/>
              </a:ext>
            </a:extLst>
          </p:cNvPr>
          <p:cNvSpPr/>
          <p:nvPr/>
        </p:nvSpPr>
        <p:spPr>
          <a:xfrm>
            <a:off x="6458633" y="4752698"/>
            <a:ext cx="1955397" cy="563988"/>
          </a:xfrm>
          <a:prstGeom prst="ellipse">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dirty="0"/>
              <a:t>Peixes</a:t>
            </a:r>
          </a:p>
          <a:p>
            <a:pPr algn="ctr"/>
            <a:endParaRPr lang="pt-BR" dirty="0"/>
          </a:p>
        </p:txBody>
      </p:sp>
      <p:sp>
        <p:nvSpPr>
          <p:cNvPr id="24" name="Oval 23">
            <a:extLst>
              <a:ext uri="{FF2B5EF4-FFF2-40B4-BE49-F238E27FC236}">
                <a16:creationId xmlns:a16="http://schemas.microsoft.com/office/drawing/2014/main" id="{7C8EBE0D-D224-DE44-0AB9-92140C9C0DCE}"/>
              </a:ext>
            </a:extLst>
          </p:cNvPr>
          <p:cNvSpPr/>
          <p:nvPr/>
        </p:nvSpPr>
        <p:spPr>
          <a:xfrm>
            <a:off x="7838731" y="4759115"/>
            <a:ext cx="1955397" cy="563988"/>
          </a:xfrm>
          <a:prstGeom prst="ellipse">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dirty="0"/>
              <a:t>Mamíferos</a:t>
            </a:r>
          </a:p>
          <a:p>
            <a:pPr algn="ctr"/>
            <a:endParaRPr lang="pt-BR" dirty="0"/>
          </a:p>
        </p:txBody>
      </p:sp>
      <p:sp>
        <p:nvSpPr>
          <p:cNvPr id="25" name="Oval 24">
            <a:extLst>
              <a:ext uri="{FF2B5EF4-FFF2-40B4-BE49-F238E27FC236}">
                <a16:creationId xmlns:a16="http://schemas.microsoft.com/office/drawing/2014/main" id="{EAC9317F-4A52-DA5F-DA1A-1F39874D0565}"/>
              </a:ext>
            </a:extLst>
          </p:cNvPr>
          <p:cNvSpPr/>
          <p:nvPr/>
        </p:nvSpPr>
        <p:spPr>
          <a:xfrm>
            <a:off x="9434620" y="4779904"/>
            <a:ext cx="1955397" cy="563988"/>
          </a:xfrm>
          <a:prstGeom prst="ellipse">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dirty="0"/>
              <a:t>Repteis</a:t>
            </a:r>
          </a:p>
          <a:p>
            <a:pPr algn="ctr"/>
            <a:endParaRPr lang="pt-BR" dirty="0"/>
          </a:p>
        </p:txBody>
      </p:sp>
      <p:cxnSp>
        <p:nvCxnSpPr>
          <p:cNvPr id="27" name="Straight Arrow Connector 26">
            <a:extLst>
              <a:ext uri="{FF2B5EF4-FFF2-40B4-BE49-F238E27FC236}">
                <a16:creationId xmlns:a16="http://schemas.microsoft.com/office/drawing/2014/main" id="{06AF1EBA-BE7A-4C35-5E60-D8ECC517A60E}"/>
              </a:ext>
            </a:extLst>
          </p:cNvPr>
          <p:cNvCxnSpPr>
            <a:cxnSpLocks/>
          </p:cNvCxnSpPr>
          <p:nvPr/>
        </p:nvCxnSpPr>
        <p:spPr>
          <a:xfrm flipH="1">
            <a:off x="4482085" y="3792511"/>
            <a:ext cx="2338440" cy="949263"/>
          </a:xfrm>
          <a:prstGeom prst="straightConnector1">
            <a:avLst/>
          </a:prstGeom>
          <a:ln>
            <a:solidFill>
              <a:srgbClr val="FF0066"/>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70AFF3A-564A-814B-1F48-5BA51EDEEC0D}"/>
              </a:ext>
            </a:extLst>
          </p:cNvPr>
          <p:cNvCxnSpPr>
            <a:cxnSpLocks/>
          </p:cNvCxnSpPr>
          <p:nvPr/>
        </p:nvCxnSpPr>
        <p:spPr>
          <a:xfrm flipH="1">
            <a:off x="6093823" y="3944911"/>
            <a:ext cx="879102" cy="944118"/>
          </a:xfrm>
          <a:prstGeom prst="straightConnector1">
            <a:avLst/>
          </a:prstGeom>
          <a:ln>
            <a:solidFill>
              <a:srgbClr val="FF0066"/>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ED6C59EF-A16A-EB91-A6DE-E6C0AE25BFC2}"/>
              </a:ext>
            </a:extLst>
          </p:cNvPr>
          <p:cNvCxnSpPr>
            <a:cxnSpLocks/>
          </p:cNvCxnSpPr>
          <p:nvPr/>
        </p:nvCxnSpPr>
        <p:spPr>
          <a:xfrm>
            <a:off x="7476305" y="3816888"/>
            <a:ext cx="16786" cy="924886"/>
          </a:xfrm>
          <a:prstGeom prst="straightConnector1">
            <a:avLst/>
          </a:prstGeom>
          <a:ln>
            <a:solidFill>
              <a:srgbClr val="FF0066"/>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A95FECAF-19BE-0794-B016-B3F2598BDB7E}"/>
              </a:ext>
            </a:extLst>
          </p:cNvPr>
          <p:cNvCxnSpPr>
            <a:cxnSpLocks/>
          </p:cNvCxnSpPr>
          <p:nvPr/>
        </p:nvCxnSpPr>
        <p:spPr>
          <a:xfrm>
            <a:off x="7852366" y="3954844"/>
            <a:ext cx="964063" cy="934185"/>
          </a:xfrm>
          <a:prstGeom prst="straightConnector1">
            <a:avLst/>
          </a:prstGeom>
          <a:ln>
            <a:solidFill>
              <a:srgbClr val="FF0066"/>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EAA1B18C-6D0F-E72E-E0DE-0E1AA9697617}"/>
              </a:ext>
            </a:extLst>
          </p:cNvPr>
          <p:cNvCxnSpPr>
            <a:cxnSpLocks/>
          </p:cNvCxnSpPr>
          <p:nvPr/>
        </p:nvCxnSpPr>
        <p:spPr>
          <a:xfrm>
            <a:off x="8427665" y="3802444"/>
            <a:ext cx="1807011" cy="918783"/>
          </a:xfrm>
          <a:prstGeom prst="straightConnector1">
            <a:avLst/>
          </a:prstGeom>
          <a:ln>
            <a:solidFill>
              <a:srgbClr val="FF0066"/>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92540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3" name="Content Placeholder 9">
            <a:extLst>
              <a:ext uri="{FF2B5EF4-FFF2-40B4-BE49-F238E27FC236}">
                <a16:creationId xmlns:a16="http://schemas.microsoft.com/office/drawing/2014/main" id="{B2DCD15E-12C6-BB53-7562-23122E41FFAE}"/>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5" name="Title 1">
            <a:extLst>
              <a:ext uri="{FF2B5EF4-FFF2-40B4-BE49-F238E27FC236}">
                <a16:creationId xmlns:a16="http://schemas.microsoft.com/office/drawing/2014/main" id="{ABFAC829-0683-DD5E-12D0-A2CDE100AFC0}"/>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Dados Temporais</a:t>
            </a:r>
            <a:endParaRPr lang="pt-BR" sz="3600" b="1" kern="0" cap="all" dirty="0">
              <a:solidFill>
                <a:srgbClr val="FF0066"/>
              </a:solidFill>
              <a:latin typeface="Gotham HTF Light"/>
              <a:ea typeface="+mn-ea"/>
            </a:endParaRPr>
          </a:p>
        </p:txBody>
      </p:sp>
      <p:sp>
        <p:nvSpPr>
          <p:cNvPr id="6" name="Content Placeholder 9">
            <a:extLst>
              <a:ext uri="{FF2B5EF4-FFF2-40B4-BE49-F238E27FC236}">
                <a16:creationId xmlns:a16="http://schemas.microsoft.com/office/drawing/2014/main" id="{D953E9F2-A461-C0CF-8604-8FCFC6FEB02B}"/>
              </a:ext>
            </a:extLst>
          </p:cNvPr>
          <p:cNvSpPr txBox="1">
            <a:spLocks/>
          </p:cNvSpPr>
          <p:nvPr/>
        </p:nvSpPr>
        <p:spPr>
          <a:xfrm>
            <a:off x="990600" y="19780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Datas, horas e marcas de tempo que indicam quando um evento ocorreu.</a:t>
            </a:r>
          </a:p>
        </p:txBody>
      </p:sp>
      <p:pic>
        <p:nvPicPr>
          <p:cNvPr id="4" name="Picture 3" descr="A calendar and clock with a pencil and eraser&#10;&#10;Description automatically generated">
            <a:extLst>
              <a:ext uri="{FF2B5EF4-FFF2-40B4-BE49-F238E27FC236}">
                <a16:creationId xmlns:a16="http://schemas.microsoft.com/office/drawing/2014/main" id="{3F709F44-E78C-04A4-49F5-A96ABA65DA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58543" y="2453924"/>
            <a:ext cx="6142857" cy="3685714"/>
          </a:xfrm>
          <a:prstGeom prst="rect">
            <a:avLst/>
          </a:prstGeom>
        </p:spPr>
      </p:pic>
    </p:spTree>
    <p:extLst>
      <p:ext uri="{BB962C8B-B14F-4D97-AF65-F5344CB8AC3E}">
        <p14:creationId xmlns:p14="http://schemas.microsoft.com/office/powerpoint/2010/main" val="192967129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3" name="Content Placeholder 9">
            <a:extLst>
              <a:ext uri="{FF2B5EF4-FFF2-40B4-BE49-F238E27FC236}">
                <a16:creationId xmlns:a16="http://schemas.microsoft.com/office/drawing/2014/main" id="{B2DCD15E-12C6-BB53-7562-23122E41FFAE}"/>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5" name="Title 1">
            <a:extLst>
              <a:ext uri="{FF2B5EF4-FFF2-40B4-BE49-F238E27FC236}">
                <a16:creationId xmlns:a16="http://schemas.microsoft.com/office/drawing/2014/main" id="{ABFAC829-0683-DD5E-12D0-A2CDE100AFC0}"/>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Dados Binários</a:t>
            </a:r>
            <a:endParaRPr lang="pt-BR" sz="3600" b="1" kern="0" cap="all" dirty="0">
              <a:solidFill>
                <a:srgbClr val="FF0066"/>
              </a:solidFill>
              <a:latin typeface="Gotham HTF Light"/>
              <a:ea typeface="+mn-ea"/>
            </a:endParaRPr>
          </a:p>
        </p:txBody>
      </p:sp>
      <p:sp>
        <p:nvSpPr>
          <p:cNvPr id="6" name="Content Placeholder 9">
            <a:extLst>
              <a:ext uri="{FF2B5EF4-FFF2-40B4-BE49-F238E27FC236}">
                <a16:creationId xmlns:a16="http://schemas.microsoft.com/office/drawing/2014/main" id="{D953E9F2-A461-C0CF-8604-8FCFC6FEB02B}"/>
              </a:ext>
            </a:extLst>
          </p:cNvPr>
          <p:cNvSpPr txBox="1">
            <a:spLocks/>
          </p:cNvSpPr>
          <p:nvPr/>
        </p:nvSpPr>
        <p:spPr>
          <a:xfrm>
            <a:off x="990600" y="19780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Dados que têm apenas dois estados possíveis, como verdadeiro/falso, sim/não, etc.</a:t>
            </a:r>
          </a:p>
        </p:txBody>
      </p:sp>
      <p:pic>
        <p:nvPicPr>
          <p:cNvPr id="4" name="Picture 3">
            <a:extLst>
              <a:ext uri="{FF2B5EF4-FFF2-40B4-BE49-F238E27FC236}">
                <a16:creationId xmlns:a16="http://schemas.microsoft.com/office/drawing/2014/main" id="{E7035BAD-8A99-015B-DF5B-5AC0257B8004}"/>
              </a:ext>
            </a:extLst>
          </p:cNvPr>
          <p:cNvPicPr>
            <a:picLocks noChangeAspect="1"/>
          </p:cNvPicPr>
          <p:nvPr/>
        </p:nvPicPr>
        <p:blipFill>
          <a:blip r:embed="rId5"/>
          <a:stretch>
            <a:fillRect/>
          </a:stretch>
        </p:blipFill>
        <p:spPr>
          <a:xfrm>
            <a:off x="7273236" y="2519127"/>
            <a:ext cx="3928164" cy="3928164"/>
          </a:xfrm>
          <a:prstGeom prst="rect">
            <a:avLst/>
          </a:prstGeom>
        </p:spPr>
      </p:pic>
      <p:pic>
        <p:nvPicPr>
          <p:cNvPr id="8" name="Picture 7" descr="A red dice with white text&#10;&#10;Description automatically generated">
            <a:extLst>
              <a:ext uri="{FF2B5EF4-FFF2-40B4-BE49-F238E27FC236}">
                <a16:creationId xmlns:a16="http://schemas.microsoft.com/office/drawing/2014/main" id="{447FE011-E0D6-3D04-5CA6-522ED3D1E11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00781" y="3130497"/>
            <a:ext cx="3047619" cy="3238095"/>
          </a:xfrm>
          <a:prstGeom prst="rect">
            <a:avLst/>
          </a:prstGeom>
        </p:spPr>
      </p:pic>
    </p:spTree>
    <p:extLst>
      <p:ext uri="{BB962C8B-B14F-4D97-AF65-F5344CB8AC3E}">
        <p14:creationId xmlns:p14="http://schemas.microsoft.com/office/powerpoint/2010/main" val="8625551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3" name="Content Placeholder 9">
            <a:extLst>
              <a:ext uri="{FF2B5EF4-FFF2-40B4-BE49-F238E27FC236}">
                <a16:creationId xmlns:a16="http://schemas.microsoft.com/office/drawing/2014/main" id="{B2DCD15E-12C6-BB53-7562-23122E41FFAE}"/>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5" name="Title 1">
            <a:extLst>
              <a:ext uri="{FF2B5EF4-FFF2-40B4-BE49-F238E27FC236}">
                <a16:creationId xmlns:a16="http://schemas.microsoft.com/office/drawing/2014/main" id="{ABFAC829-0683-DD5E-12D0-A2CDE100AFC0}"/>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Dados Multidimensionais</a:t>
            </a:r>
            <a:endParaRPr lang="pt-BR" sz="3600" b="1" kern="0" cap="all" dirty="0">
              <a:solidFill>
                <a:srgbClr val="FF0066"/>
              </a:solidFill>
              <a:latin typeface="Gotham HTF Light"/>
              <a:ea typeface="+mn-ea"/>
            </a:endParaRPr>
          </a:p>
        </p:txBody>
      </p:sp>
      <p:sp>
        <p:nvSpPr>
          <p:cNvPr id="6" name="Content Placeholder 9">
            <a:extLst>
              <a:ext uri="{FF2B5EF4-FFF2-40B4-BE49-F238E27FC236}">
                <a16:creationId xmlns:a16="http://schemas.microsoft.com/office/drawing/2014/main" id="{D953E9F2-A461-C0CF-8604-8FCFC6FEB02B}"/>
              </a:ext>
            </a:extLst>
          </p:cNvPr>
          <p:cNvSpPr txBox="1">
            <a:spLocks/>
          </p:cNvSpPr>
          <p:nvPr/>
        </p:nvSpPr>
        <p:spPr>
          <a:xfrm>
            <a:off x="990600" y="19780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Dados que podem ser representados em várias dimensões, como em um cubo OLAP (Online </a:t>
            </a:r>
            <a:r>
              <a:rPr lang="pt-BR" sz="28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Analytical</a:t>
            </a: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r>
              <a:rPr lang="pt-BR" sz="28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Processing</a:t>
            </a: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usado para análises complexas.</a:t>
            </a:r>
          </a:p>
        </p:txBody>
      </p:sp>
      <p:pic>
        <p:nvPicPr>
          <p:cNvPr id="4" name="Picture 3" descr="A blue cube with white squares&#10;&#10;Description automatically generated">
            <a:extLst>
              <a:ext uri="{FF2B5EF4-FFF2-40B4-BE49-F238E27FC236}">
                <a16:creationId xmlns:a16="http://schemas.microsoft.com/office/drawing/2014/main" id="{36190062-4CD1-EF61-8C11-0108534B26A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55633" y="2947323"/>
            <a:ext cx="4545767" cy="3404937"/>
          </a:xfrm>
          <a:prstGeom prst="rect">
            <a:avLst/>
          </a:prstGeom>
        </p:spPr>
      </p:pic>
    </p:spTree>
    <p:extLst>
      <p:ext uri="{BB962C8B-B14F-4D97-AF65-F5344CB8AC3E}">
        <p14:creationId xmlns:p14="http://schemas.microsoft.com/office/powerpoint/2010/main" val="42373290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3" name="Content Placeholder 9">
            <a:extLst>
              <a:ext uri="{FF2B5EF4-FFF2-40B4-BE49-F238E27FC236}">
                <a16:creationId xmlns:a16="http://schemas.microsoft.com/office/drawing/2014/main" id="{B2DCD15E-12C6-BB53-7562-23122E41FFAE}"/>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5" name="Title 1">
            <a:extLst>
              <a:ext uri="{FF2B5EF4-FFF2-40B4-BE49-F238E27FC236}">
                <a16:creationId xmlns:a16="http://schemas.microsoft.com/office/drawing/2014/main" id="{ABFAC829-0683-DD5E-12D0-A2CDE100AFC0}"/>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Dados Espaciais</a:t>
            </a:r>
            <a:endParaRPr lang="pt-BR" sz="3600" b="1" kern="0" cap="all" dirty="0">
              <a:solidFill>
                <a:srgbClr val="FF0066"/>
              </a:solidFill>
              <a:latin typeface="Gotham HTF Light"/>
              <a:ea typeface="+mn-ea"/>
            </a:endParaRPr>
          </a:p>
        </p:txBody>
      </p:sp>
      <p:sp>
        <p:nvSpPr>
          <p:cNvPr id="6" name="Content Placeholder 9">
            <a:extLst>
              <a:ext uri="{FF2B5EF4-FFF2-40B4-BE49-F238E27FC236}">
                <a16:creationId xmlns:a16="http://schemas.microsoft.com/office/drawing/2014/main" id="{D953E9F2-A461-C0CF-8604-8FCFC6FEB02B}"/>
              </a:ext>
            </a:extLst>
          </p:cNvPr>
          <p:cNvSpPr txBox="1">
            <a:spLocks/>
          </p:cNvSpPr>
          <p:nvPr/>
        </p:nvSpPr>
        <p:spPr>
          <a:xfrm>
            <a:off x="990600" y="19780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Informações geográficas que representam locais físicos, como coordenadas GPS.</a:t>
            </a:r>
          </a:p>
        </p:txBody>
      </p:sp>
      <p:pic>
        <p:nvPicPr>
          <p:cNvPr id="4" name="Picture 3" descr="A map of the earth&#10;&#10;Description automatically generated">
            <a:extLst>
              <a:ext uri="{FF2B5EF4-FFF2-40B4-BE49-F238E27FC236}">
                <a16:creationId xmlns:a16="http://schemas.microsoft.com/office/drawing/2014/main" id="{A0AC08EA-1784-2A15-621A-CF87327D3BB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5696" y="2934890"/>
            <a:ext cx="4811842" cy="3546873"/>
          </a:xfrm>
          <a:prstGeom prst="rect">
            <a:avLst/>
          </a:prstGeom>
        </p:spPr>
      </p:pic>
      <p:pic>
        <p:nvPicPr>
          <p:cNvPr id="8" name="Picture 7">
            <a:extLst>
              <a:ext uri="{FF2B5EF4-FFF2-40B4-BE49-F238E27FC236}">
                <a16:creationId xmlns:a16="http://schemas.microsoft.com/office/drawing/2014/main" id="{8B48DB77-D904-56BB-21D1-B255F70AC52F}"/>
              </a:ext>
            </a:extLst>
          </p:cNvPr>
          <p:cNvPicPr>
            <a:picLocks noChangeAspect="1"/>
          </p:cNvPicPr>
          <p:nvPr/>
        </p:nvPicPr>
        <p:blipFill>
          <a:blip r:embed="rId6"/>
          <a:stretch>
            <a:fillRect/>
          </a:stretch>
        </p:blipFill>
        <p:spPr>
          <a:xfrm>
            <a:off x="6742746" y="3469252"/>
            <a:ext cx="4803104" cy="2936311"/>
          </a:xfrm>
          <a:prstGeom prst="rect">
            <a:avLst/>
          </a:prstGeom>
        </p:spPr>
      </p:pic>
    </p:spTree>
    <p:extLst>
      <p:ext uri="{BB962C8B-B14F-4D97-AF65-F5344CB8AC3E}">
        <p14:creationId xmlns:p14="http://schemas.microsoft.com/office/powerpoint/2010/main" val="8863970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3" name="Content Placeholder 9">
            <a:extLst>
              <a:ext uri="{FF2B5EF4-FFF2-40B4-BE49-F238E27FC236}">
                <a16:creationId xmlns:a16="http://schemas.microsoft.com/office/drawing/2014/main" id="{B2DCD15E-12C6-BB53-7562-23122E41FFAE}"/>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5" name="Title 1">
            <a:extLst>
              <a:ext uri="{FF2B5EF4-FFF2-40B4-BE49-F238E27FC236}">
                <a16:creationId xmlns:a16="http://schemas.microsoft.com/office/drawing/2014/main" id="{ABFAC829-0683-DD5E-12D0-A2CDE100AFC0}"/>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Dados Estruturados</a:t>
            </a:r>
            <a:endParaRPr lang="pt-BR" sz="3600" b="1" kern="0" cap="all" dirty="0">
              <a:solidFill>
                <a:srgbClr val="FF0066"/>
              </a:solidFill>
              <a:latin typeface="Gotham HTF Light"/>
              <a:ea typeface="+mn-ea"/>
            </a:endParaRPr>
          </a:p>
        </p:txBody>
      </p:sp>
      <p:sp>
        <p:nvSpPr>
          <p:cNvPr id="6" name="Content Placeholder 9">
            <a:extLst>
              <a:ext uri="{FF2B5EF4-FFF2-40B4-BE49-F238E27FC236}">
                <a16:creationId xmlns:a16="http://schemas.microsoft.com/office/drawing/2014/main" id="{D953E9F2-A461-C0CF-8604-8FCFC6FEB02B}"/>
              </a:ext>
            </a:extLst>
          </p:cNvPr>
          <p:cNvSpPr txBox="1">
            <a:spLocks/>
          </p:cNvSpPr>
          <p:nvPr/>
        </p:nvSpPr>
        <p:spPr>
          <a:xfrm>
            <a:off x="990600" y="19780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Dados organizados em formatos predefinidos, como tabelas de um banco de dados relacional.</a:t>
            </a:r>
          </a:p>
        </p:txBody>
      </p:sp>
      <p:pic>
        <p:nvPicPr>
          <p:cNvPr id="8" name="Picture 7">
            <a:extLst>
              <a:ext uri="{FF2B5EF4-FFF2-40B4-BE49-F238E27FC236}">
                <a16:creationId xmlns:a16="http://schemas.microsoft.com/office/drawing/2014/main" id="{00DBFFD9-3430-0552-A441-E5168E844D30}"/>
              </a:ext>
            </a:extLst>
          </p:cNvPr>
          <p:cNvPicPr>
            <a:picLocks noChangeAspect="1"/>
          </p:cNvPicPr>
          <p:nvPr/>
        </p:nvPicPr>
        <p:blipFill>
          <a:blip r:embed="rId5"/>
          <a:stretch>
            <a:fillRect/>
          </a:stretch>
        </p:blipFill>
        <p:spPr>
          <a:xfrm>
            <a:off x="6858000" y="2574016"/>
            <a:ext cx="4495800" cy="3895725"/>
          </a:xfrm>
          <a:prstGeom prst="rect">
            <a:avLst/>
          </a:prstGeom>
        </p:spPr>
      </p:pic>
    </p:spTree>
    <p:extLst>
      <p:ext uri="{BB962C8B-B14F-4D97-AF65-F5344CB8AC3E}">
        <p14:creationId xmlns:p14="http://schemas.microsoft.com/office/powerpoint/2010/main" val="4079580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3" name="Content Placeholder 9">
            <a:extLst>
              <a:ext uri="{FF2B5EF4-FFF2-40B4-BE49-F238E27FC236}">
                <a16:creationId xmlns:a16="http://schemas.microsoft.com/office/drawing/2014/main" id="{B2DCD15E-12C6-BB53-7562-23122E41FFAE}"/>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5" name="Title 1">
            <a:extLst>
              <a:ext uri="{FF2B5EF4-FFF2-40B4-BE49-F238E27FC236}">
                <a16:creationId xmlns:a16="http://schemas.microsoft.com/office/drawing/2014/main" id="{ABFAC829-0683-DD5E-12D0-A2CDE100AFC0}"/>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Dados Não Estruturados</a:t>
            </a:r>
            <a:endParaRPr lang="pt-BR" sz="3600" b="1" kern="0" cap="all" dirty="0">
              <a:solidFill>
                <a:srgbClr val="FF0066"/>
              </a:solidFill>
              <a:latin typeface="Gotham HTF Light"/>
              <a:ea typeface="+mn-ea"/>
            </a:endParaRPr>
          </a:p>
        </p:txBody>
      </p:sp>
      <p:sp>
        <p:nvSpPr>
          <p:cNvPr id="6" name="Content Placeholder 9">
            <a:extLst>
              <a:ext uri="{FF2B5EF4-FFF2-40B4-BE49-F238E27FC236}">
                <a16:creationId xmlns:a16="http://schemas.microsoft.com/office/drawing/2014/main" id="{D953E9F2-A461-C0CF-8604-8FCFC6FEB02B}"/>
              </a:ext>
            </a:extLst>
          </p:cNvPr>
          <p:cNvSpPr txBox="1">
            <a:spLocks/>
          </p:cNvSpPr>
          <p:nvPr/>
        </p:nvSpPr>
        <p:spPr>
          <a:xfrm>
            <a:off x="990600" y="19780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Dados sem uma estrutura específica, como imagens, áudio, vídeos, tweets, etc.</a:t>
            </a:r>
          </a:p>
        </p:txBody>
      </p:sp>
      <p:pic>
        <p:nvPicPr>
          <p:cNvPr id="4" name="Picture 3" descr="A group of different social media icons&#10;&#10;Description automatically generated">
            <a:extLst>
              <a:ext uri="{FF2B5EF4-FFF2-40B4-BE49-F238E27FC236}">
                <a16:creationId xmlns:a16="http://schemas.microsoft.com/office/drawing/2014/main" id="{B47CBCDD-4EFA-B539-7230-9054F5268F8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14900" y="2875306"/>
            <a:ext cx="6286500" cy="3600450"/>
          </a:xfrm>
          <a:prstGeom prst="rect">
            <a:avLst/>
          </a:prstGeom>
        </p:spPr>
      </p:pic>
    </p:spTree>
    <p:extLst>
      <p:ext uri="{BB962C8B-B14F-4D97-AF65-F5344CB8AC3E}">
        <p14:creationId xmlns:p14="http://schemas.microsoft.com/office/powerpoint/2010/main" val="141981845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3" name="Content Placeholder 9">
            <a:extLst>
              <a:ext uri="{FF2B5EF4-FFF2-40B4-BE49-F238E27FC236}">
                <a16:creationId xmlns:a16="http://schemas.microsoft.com/office/drawing/2014/main" id="{B2DCD15E-12C6-BB53-7562-23122E41FFAE}"/>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6" name="Content Placeholder 9">
            <a:extLst>
              <a:ext uri="{FF2B5EF4-FFF2-40B4-BE49-F238E27FC236}">
                <a16:creationId xmlns:a16="http://schemas.microsoft.com/office/drawing/2014/main" id="{D953E9F2-A461-C0CF-8604-8FCFC6FEB02B}"/>
              </a:ext>
            </a:extLst>
          </p:cNvPr>
          <p:cNvSpPr txBox="1">
            <a:spLocks/>
          </p:cNvSpPr>
          <p:nvPr/>
        </p:nvSpPr>
        <p:spPr>
          <a:xfrm>
            <a:off x="990600" y="19780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É importante notar que os dados sozinhos não possuem significado ou contexto. Para se tornarem úteis e fornecerem insights, os dados precisam ser processados, analisados e interpretados. Isso é onde a transformação de dados em informações ocorre, agregando valor aos dados brutos por meio de análises, padrões e associações. A partir das informações, podem ser tomadas decisões informadas e orientadas por dados.</a:t>
            </a:r>
          </a:p>
        </p:txBody>
      </p:sp>
    </p:spTree>
    <p:extLst>
      <p:ext uri="{BB962C8B-B14F-4D97-AF65-F5344CB8AC3E}">
        <p14:creationId xmlns:p14="http://schemas.microsoft.com/office/powerpoint/2010/main" val="38433662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234800" y="292781"/>
            <a:ext cx="11588600" cy="6272437"/>
          </a:xfrm>
          <a:prstGeom prst="rect">
            <a:avLst/>
          </a:prstGeom>
        </p:spPr>
      </p:pic>
      <p:sp>
        <p:nvSpPr>
          <p:cNvPr id="2" name="Title 1">
            <a:extLst>
              <a:ext uri="{FF2B5EF4-FFF2-40B4-BE49-F238E27FC236}">
                <a16:creationId xmlns:a16="http://schemas.microsoft.com/office/drawing/2014/main" id="{5501E0AC-6909-DFCF-799D-733E554D8164}"/>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Gerenciamento de Informações</a:t>
            </a:r>
            <a:endParaRPr lang="pt-BR" sz="3600" b="1" kern="0" cap="all" dirty="0">
              <a:solidFill>
                <a:srgbClr val="FF0066"/>
              </a:solidFill>
              <a:latin typeface="Gotham HTF Light"/>
              <a:ea typeface="+mn-ea"/>
            </a:endParaRPr>
          </a:p>
        </p:txBody>
      </p:sp>
      <p:sp>
        <p:nvSpPr>
          <p:cNvPr id="3" name="Content Placeholder 9">
            <a:extLst>
              <a:ext uri="{FF2B5EF4-FFF2-40B4-BE49-F238E27FC236}">
                <a16:creationId xmlns:a16="http://schemas.microsoft.com/office/drawing/2014/main" id="{62F0E289-937D-4C47-EA79-717BFF841E36}"/>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Os bancos de dados são projetados para armazenar, organizar e gerenciar grandes volumes de informações de maneira estruturada e eficiente. Aprender sobre bancos de dados ajuda a entender como as informações são organizadas e acessadas, permitindo a recuperação rápida e precisa de dados relevantes.</a:t>
            </a:r>
          </a:p>
        </p:txBody>
      </p:sp>
    </p:spTree>
    <p:extLst>
      <p:ext uri="{BB962C8B-B14F-4D97-AF65-F5344CB8AC3E}">
        <p14:creationId xmlns:p14="http://schemas.microsoft.com/office/powerpoint/2010/main" val="17375418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3" name="Content Placeholder 9">
            <a:extLst>
              <a:ext uri="{FF2B5EF4-FFF2-40B4-BE49-F238E27FC236}">
                <a16:creationId xmlns:a16="http://schemas.microsoft.com/office/drawing/2014/main" id="{B2DCD15E-12C6-BB53-7562-23122E41FFAE}"/>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5" name="Title 1">
            <a:extLst>
              <a:ext uri="{FF2B5EF4-FFF2-40B4-BE49-F238E27FC236}">
                <a16:creationId xmlns:a16="http://schemas.microsoft.com/office/drawing/2014/main" id="{ABFAC829-0683-DD5E-12D0-A2CDE100AFC0}"/>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b="1" kern="0" cap="all" dirty="0">
                <a:solidFill>
                  <a:srgbClr val="FF0066"/>
                </a:solidFill>
                <a:latin typeface="Calibri" panose="020F0502020204030204" pitchFamily="34" charset="0"/>
                <a:ea typeface="+mn-ea"/>
                <a:cs typeface="Arial" panose="020B0604020202020204" pitchFamily="34" charset="0"/>
              </a:rPr>
              <a:t>Categorizando os tipos de dados</a:t>
            </a:r>
            <a:endParaRPr lang="pt-BR" sz="3600" b="1" kern="0" cap="all" dirty="0">
              <a:solidFill>
                <a:srgbClr val="FF0066"/>
              </a:solidFill>
              <a:latin typeface="Gotham HTF Light"/>
              <a:ea typeface="+mn-ea"/>
            </a:endParaRPr>
          </a:p>
        </p:txBody>
      </p:sp>
      <p:pic>
        <p:nvPicPr>
          <p:cNvPr id="4" name="Picture 3" descr="A diagram of different colored circles&#10;&#10;Description automatically generated">
            <a:extLst>
              <a:ext uri="{FF2B5EF4-FFF2-40B4-BE49-F238E27FC236}">
                <a16:creationId xmlns:a16="http://schemas.microsoft.com/office/drawing/2014/main" id="{BD133D79-83C8-13BC-6A58-D536D2B0459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24581" y="1666485"/>
            <a:ext cx="8942837" cy="4966832"/>
          </a:xfrm>
          <a:prstGeom prst="rect">
            <a:avLst/>
          </a:prstGeom>
        </p:spPr>
      </p:pic>
    </p:spTree>
    <p:extLst>
      <p:ext uri="{BB962C8B-B14F-4D97-AF65-F5344CB8AC3E}">
        <p14:creationId xmlns:p14="http://schemas.microsoft.com/office/powerpoint/2010/main" val="16918918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3" name="Content Placeholder 9">
            <a:extLst>
              <a:ext uri="{FF2B5EF4-FFF2-40B4-BE49-F238E27FC236}">
                <a16:creationId xmlns:a16="http://schemas.microsoft.com/office/drawing/2014/main" id="{B2DCD15E-12C6-BB53-7562-23122E41FFAE}"/>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5" name="Title 1">
            <a:extLst>
              <a:ext uri="{FF2B5EF4-FFF2-40B4-BE49-F238E27FC236}">
                <a16:creationId xmlns:a16="http://schemas.microsoft.com/office/drawing/2014/main" id="{ABFAC829-0683-DD5E-12D0-A2CDE100AFC0}"/>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Dados Estruturados:</a:t>
            </a:r>
            <a:endParaRPr lang="pt-BR" sz="3600" b="1" kern="0" cap="all" dirty="0">
              <a:solidFill>
                <a:srgbClr val="FF0066"/>
              </a:solidFill>
              <a:latin typeface="Gotham HTF Light"/>
              <a:ea typeface="+mn-ea"/>
            </a:endParaRPr>
          </a:p>
        </p:txBody>
      </p:sp>
      <p:sp>
        <p:nvSpPr>
          <p:cNvPr id="6" name="Content Placeholder 9">
            <a:extLst>
              <a:ext uri="{FF2B5EF4-FFF2-40B4-BE49-F238E27FC236}">
                <a16:creationId xmlns:a16="http://schemas.microsoft.com/office/drawing/2014/main" id="{D953E9F2-A461-C0CF-8604-8FCFC6FEB02B}"/>
              </a:ext>
            </a:extLst>
          </p:cNvPr>
          <p:cNvSpPr txBox="1">
            <a:spLocks/>
          </p:cNvSpPr>
          <p:nvPr/>
        </p:nvSpPr>
        <p:spPr>
          <a:xfrm>
            <a:off x="990600" y="19780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Os dados estruturados são organizados de acordo com um esquema predefinido, no qual as relações entre os diferentes elementos são claramente definidas. Eles são armazenados em bancos de dados relacionais ou tabelas, onde cada campo possui um tipo específico de dados e um formato fixo. Exemplos comuns de dados estruturados incluem números em uma planilha, informações em um banco de dados de clientes ou transações financeiras em um sistema bancário.</a:t>
            </a:r>
          </a:p>
        </p:txBody>
      </p:sp>
    </p:spTree>
    <p:extLst>
      <p:ext uri="{BB962C8B-B14F-4D97-AF65-F5344CB8AC3E}">
        <p14:creationId xmlns:p14="http://schemas.microsoft.com/office/powerpoint/2010/main" val="26998918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3" name="Content Placeholder 9">
            <a:extLst>
              <a:ext uri="{FF2B5EF4-FFF2-40B4-BE49-F238E27FC236}">
                <a16:creationId xmlns:a16="http://schemas.microsoft.com/office/drawing/2014/main" id="{B2DCD15E-12C6-BB53-7562-23122E41FFAE}"/>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5" name="Title 1">
            <a:extLst>
              <a:ext uri="{FF2B5EF4-FFF2-40B4-BE49-F238E27FC236}">
                <a16:creationId xmlns:a16="http://schemas.microsoft.com/office/drawing/2014/main" id="{ABFAC829-0683-DD5E-12D0-A2CDE100AFC0}"/>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Dados </a:t>
            </a:r>
            <a:r>
              <a:rPr lang="pt-BR" sz="3600" dirty="0" err="1">
                <a:solidFill>
                  <a:srgbClr val="FF0066"/>
                </a:solidFill>
                <a:effectLst/>
                <a:latin typeface="Calibri" panose="020F0502020204030204" pitchFamily="34" charset="0"/>
                <a:ea typeface="Calibri" panose="020F0502020204030204" pitchFamily="34" charset="0"/>
                <a:cs typeface="Arial" panose="020B0604020202020204" pitchFamily="34" charset="0"/>
              </a:rPr>
              <a:t>Semi-Estruturados</a:t>
            </a: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a:t>
            </a:r>
            <a:endParaRPr lang="pt-BR" sz="3600" b="1" kern="0" cap="all" dirty="0">
              <a:solidFill>
                <a:srgbClr val="FF0066"/>
              </a:solidFill>
              <a:latin typeface="Gotham HTF Light"/>
              <a:ea typeface="+mn-ea"/>
            </a:endParaRPr>
          </a:p>
        </p:txBody>
      </p:sp>
      <p:sp>
        <p:nvSpPr>
          <p:cNvPr id="6" name="Content Placeholder 9">
            <a:extLst>
              <a:ext uri="{FF2B5EF4-FFF2-40B4-BE49-F238E27FC236}">
                <a16:creationId xmlns:a16="http://schemas.microsoft.com/office/drawing/2014/main" id="{D953E9F2-A461-C0CF-8604-8FCFC6FEB02B}"/>
              </a:ext>
            </a:extLst>
          </p:cNvPr>
          <p:cNvSpPr txBox="1">
            <a:spLocks/>
          </p:cNvSpPr>
          <p:nvPr/>
        </p:nvSpPr>
        <p:spPr>
          <a:xfrm>
            <a:off x="990600" y="19780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Dados </a:t>
            </a:r>
            <a:r>
              <a:rPr lang="pt-BR" sz="28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semi-estruturados</a:t>
            </a: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são uma forma intermediária entre dados estruturados e não estruturados. Eles não seguem um esquema rígido, mas possuem algum nível de organização. Esses dados geralmente estão associados a marcações ou </a:t>
            </a:r>
            <a:r>
              <a:rPr lang="pt-BR" sz="28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tags</a:t>
            </a: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que indicam a estrutura e o significado dos elementos. Exemplos de dados </a:t>
            </a:r>
            <a:r>
              <a:rPr lang="pt-BR" sz="28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semi-estruturados</a:t>
            </a: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incluem documentos XML, JSON, arquivos HTML, onde os dados são organizados em uma hierarquia, mas nem todos os elementos possuem um formato rígido.</a:t>
            </a:r>
          </a:p>
        </p:txBody>
      </p:sp>
    </p:spTree>
    <p:extLst>
      <p:ext uri="{BB962C8B-B14F-4D97-AF65-F5344CB8AC3E}">
        <p14:creationId xmlns:p14="http://schemas.microsoft.com/office/powerpoint/2010/main" val="28965065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3" name="Content Placeholder 9">
            <a:extLst>
              <a:ext uri="{FF2B5EF4-FFF2-40B4-BE49-F238E27FC236}">
                <a16:creationId xmlns:a16="http://schemas.microsoft.com/office/drawing/2014/main" id="{B2DCD15E-12C6-BB53-7562-23122E41FFAE}"/>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5" name="Title 1">
            <a:extLst>
              <a:ext uri="{FF2B5EF4-FFF2-40B4-BE49-F238E27FC236}">
                <a16:creationId xmlns:a16="http://schemas.microsoft.com/office/drawing/2014/main" id="{ABFAC829-0683-DD5E-12D0-A2CDE100AFC0}"/>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Dados Não Estruturados:</a:t>
            </a:r>
            <a:endParaRPr lang="pt-BR" sz="3600" b="1" kern="0" cap="all" dirty="0">
              <a:solidFill>
                <a:srgbClr val="FF0066"/>
              </a:solidFill>
              <a:latin typeface="Gotham HTF Light"/>
              <a:ea typeface="+mn-ea"/>
            </a:endParaRPr>
          </a:p>
        </p:txBody>
      </p:sp>
      <p:sp>
        <p:nvSpPr>
          <p:cNvPr id="6" name="Content Placeholder 9">
            <a:extLst>
              <a:ext uri="{FF2B5EF4-FFF2-40B4-BE49-F238E27FC236}">
                <a16:creationId xmlns:a16="http://schemas.microsoft.com/office/drawing/2014/main" id="{D953E9F2-A461-C0CF-8604-8FCFC6FEB02B}"/>
              </a:ext>
            </a:extLst>
          </p:cNvPr>
          <p:cNvSpPr txBox="1">
            <a:spLocks/>
          </p:cNvSpPr>
          <p:nvPr/>
        </p:nvSpPr>
        <p:spPr>
          <a:xfrm>
            <a:off x="990600" y="19780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Dados não estruturados não possuem um formato organizado predefinido. Eles não se encaixam facilmente em tabelas ou bancos de dados convencionais. Geralmente, esses dados são mais complexos de se analisar e requerem técnicas de processamento de linguagem natural, aprendizado de máquina e outras abordagens avançadas para extrair informações significativas. Exemplos de dados não estruturados incluem texto livre, imagens, áudio, vídeo e até mesmo dados de redes sociais.</a:t>
            </a:r>
          </a:p>
        </p:txBody>
      </p:sp>
    </p:spTree>
    <p:extLst>
      <p:ext uri="{BB962C8B-B14F-4D97-AF65-F5344CB8AC3E}">
        <p14:creationId xmlns:p14="http://schemas.microsoft.com/office/powerpoint/2010/main" val="2388072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3" name="Content Placeholder 9">
            <a:extLst>
              <a:ext uri="{FF2B5EF4-FFF2-40B4-BE49-F238E27FC236}">
                <a16:creationId xmlns:a16="http://schemas.microsoft.com/office/drawing/2014/main" id="{B2DCD15E-12C6-BB53-7562-23122E41FFAE}"/>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6" name="Content Placeholder 9">
            <a:extLst>
              <a:ext uri="{FF2B5EF4-FFF2-40B4-BE49-F238E27FC236}">
                <a16:creationId xmlns:a16="http://schemas.microsoft.com/office/drawing/2014/main" id="{D953E9F2-A461-C0CF-8604-8FCFC6FEB02B}"/>
              </a:ext>
            </a:extLst>
          </p:cNvPr>
          <p:cNvSpPr txBox="1">
            <a:spLocks/>
          </p:cNvSpPr>
          <p:nvPr/>
        </p:nvSpPr>
        <p:spPr>
          <a:xfrm>
            <a:off x="990600" y="19780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 classificação de dados em estruturados, </a:t>
            </a:r>
            <a:r>
              <a:rPr lang="pt-BR" sz="28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semi-estruturados</a:t>
            </a: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e não estruturados é importante para determinar como esses dados podem ser armazenados, processados e analisados. Cada tipo de dado requer abordagens diferentes para serem gerenciados e explorados com eficiência.</a:t>
            </a:r>
          </a:p>
        </p:txBody>
      </p:sp>
    </p:spTree>
    <p:extLst>
      <p:ext uri="{BB962C8B-B14F-4D97-AF65-F5344CB8AC3E}">
        <p14:creationId xmlns:p14="http://schemas.microsoft.com/office/powerpoint/2010/main" val="345406731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3" name="Content Placeholder 9">
            <a:extLst>
              <a:ext uri="{FF2B5EF4-FFF2-40B4-BE49-F238E27FC236}">
                <a16:creationId xmlns:a16="http://schemas.microsoft.com/office/drawing/2014/main" id="{B2DCD15E-12C6-BB53-7562-23122E41FFAE}"/>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5" name="Title 1">
            <a:extLst>
              <a:ext uri="{FF2B5EF4-FFF2-40B4-BE49-F238E27FC236}">
                <a16:creationId xmlns:a16="http://schemas.microsoft.com/office/drawing/2014/main" id="{ABFAC829-0683-DD5E-12D0-A2CDE100AFC0}"/>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Banco de dados</a:t>
            </a:r>
            <a:endParaRPr lang="pt-BR" sz="3600" b="1" kern="0" cap="all" dirty="0">
              <a:solidFill>
                <a:srgbClr val="FF0066"/>
              </a:solidFill>
              <a:latin typeface="Gotham HTF Light"/>
              <a:ea typeface="+mn-ea"/>
            </a:endParaRPr>
          </a:p>
        </p:txBody>
      </p:sp>
      <p:sp>
        <p:nvSpPr>
          <p:cNvPr id="6" name="Content Placeholder 9">
            <a:extLst>
              <a:ext uri="{FF2B5EF4-FFF2-40B4-BE49-F238E27FC236}">
                <a16:creationId xmlns:a16="http://schemas.microsoft.com/office/drawing/2014/main" id="{D953E9F2-A461-C0CF-8604-8FCFC6FEB02B}"/>
              </a:ext>
            </a:extLst>
          </p:cNvPr>
          <p:cNvSpPr txBox="1">
            <a:spLocks/>
          </p:cNvSpPr>
          <p:nvPr/>
        </p:nvSpPr>
        <p:spPr>
          <a:xfrm>
            <a:off x="990600" y="1978025"/>
            <a:ext cx="10515600" cy="4351338"/>
          </a:xfrm>
          <a:prstGeom prst="rect">
            <a:avLst/>
          </a:prstGeom>
        </p:spPr>
        <p:txBody>
          <a:bodyPr>
            <a:normAutofit fontScale="92500" lnSpcReduction="10000"/>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ctr">
              <a:lnSpc>
                <a:spcPct val="107000"/>
              </a:lnSpc>
              <a:spcBef>
                <a:spcPts val="0"/>
              </a:spcBef>
              <a:spcAft>
                <a:spcPts val="800"/>
              </a:spcAft>
            </a:pPr>
            <a:r>
              <a:rPr lang="pt-BR" sz="2800" kern="1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Banco de dados </a:t>
            </a: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r>
              <a:rPr lang="pt-BR" sz="2800" kern="100" dirty="0">
                <a:solidFill>
                  <a:srgbClr val="FFFF00"/>
                </a:solidFill>
                <a:effectLst/>
                <a:latin typeface="Calibri" panose="020F0502020204030204" pitchFamily="34" charset="0"/>
                <a:ea typeface="Calibri" panose="020F0502020204030204" pitchFamily="34" charset="0"/>
                <a:cs typeface="Arial" panose="020B0604020202020204" pitchFamily="34" charset="0"/>
              </a:rPr>
              <a:t>instância de dado </a:t>
            </a: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r>
              <a:rPr lang="pt-BR" sz="2800" kern="100" dirty="0">
                <a:solidFill>
                  <a:srgbClr val="FFFF00"/>
                </a:solidFill>
                <a:effectLst/>
                <a:latin typeface="Calibri" panose="020F0502020204030204" pitchFamily="34" charset="0"/>
                <a:ea typeface="Calibri" panose="020F0502020204030204" pitchFamily="34" charset="0"/>
                <a:cs typeface="Arial" panose="020B0604020202020204" pitchFamily="34" charset="0"/>
              </a:rPr>
              <a:t>metadados</a:t>
            </a:r>
          </a:p>
          <a:p>
            <a:pPr marL="0" marR="0" algn="just">
              <a:lnSpc>
                <a:spcPct val="107000"/>
              </a:lnSpc>
              <a:spcBef>
                <a:spcPts val="0"/>
              </a:spcBef>
              <a:spcAft>
                <a:spcPts val="800"/>
              </a:spcAft>
            </a:pPr>
            <a:r>
              <a:rPr lang="pt-BR" sz="2800" kern="100" dirty="0">
                <a:solidFill>
                  <a:srgbClr val="FFFF00"/>
                </a:solidFill>
                <a:effectLst/>
                <a:latin typeface="Calibri" panose="020F0502020204030204" pitchFamily="34" charset="0"/>
                <a:ea typeface="Calibri" panose="020F0502020204030204" pitchFamily="34" charset="0"/>
                <a:cs typeface="Arial" panose="020B0604020202020204" pitchFamily="34" charset="0"/>
              </a:rPr>
              <a:t>instância de dado: </a:t>
            </a:r>
            <a:r>
              <a:rPr lang="pt-BR" sz="2800" dirty="0">
                <a:solidFill>
                  <a:schemeClr val="bg1"/>
                </a:solidFill>
              </a:rPr>
              <a:t>Dado propriamente.</a:t>
            </a:r>
          </a:p>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Suponha que você está coletando informações sobre estudantes, e cada estudante tem os seguintes atributos: nome, idade, sexo e nota em um exame. Se você coletar informações de cinco estudantes diferentes, cada conjunto completo de informações sobre um estudante individual (nome, idade, sexo e nota) seria uma instância de dado. </a:t>
            </a:r>
          </a:p>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Em termos mais gerais, uma instância de dado é simplesmente um exemplo individual que contém informações sobre um objeto, evento ou entidade específica que está sendo observada ou medida.</a:t>
            </a:r>
          </a:p>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9140701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CD8BF28-1502-15EA-AEEF-17449AB4FEC9}"/>
              </a:ext>
            </a:extLst>
          </p:cNvPr>
          <p:cNvPicPr>
            <a:picLocks noChangeAspect="1"/>
          </p:cNvPicPr>
          <p:nvPr/>
        </p:nvPicPr>
        <p:blipFill>
          <a:blip r:embed="rId3"/>
          <a:stretch>
            <a:fillRect/>
          </a:stretch>
        </p:blipFill>
        <p:spPr>
          <a:xfrm>
            <a:off x="454100" y="445181"/>
            <a:ext cx="11588600" cy="6272437"/>
          </a:xfrm>
          <a:prstGeom prst="rect">
            <a:avLst/>
          </a:prstGeom>
        </p:spPr>
      </p:pic>
      <p:pic>
        <p:nvPicPr>
          <p:cNvPr id="14" name="Picture 13"/>
          <p:cNvPicPr>
            <a:picLocks noChangeAspect="1"/>
          </p:cNvPicPr>
          <p:nvPr/>
        </p:nvPicPr>
        <p:blipFill>
          <a:blip r:embed="rId4"/>
          <a:stretch>
            <a:fillRect/>
          </a:stretch>
        </p:blipFill>
        <p:spPr>
          <a:xfrm>
            <a:off x="5641" y="3"/>
            <a:ext cx="12180721" cy="6858000"/>
          </a:xfrm>
          <a:prstGeom prst="rect">
            <a:avLst/>
          </a:prstGeom>
        </p:spPr>
      </p:pic>
      <p:pic>
        <p:nvPicPr>
          <p:cNvPr id="15" name="Picture 14"/>
          <p:cNvPicPr>
            <a:picLocks noChangeAspect="1"/>
          </p:cNvPicPr>
          <p:nvPr/>
        </p:nvPicPr>
        <p:blipFill>
          <a:blip r:embed="rId3"/>
          <a:stretch>
            <a:fillRect/>
          </a:stretch>
        </p:blipFill>
        <p:spPr>
          <a:xfrm>
            <a:off x="301700" y="292781"/>
            <a:ext cx="11588600" cy="6272437"/>
          </a:xfrm>
          <a:prstGeom prst="rect">
            <a:avLst/>
          </a:prstGeom>
        </p:spPr>
      </p:pic>
      <p:sp>
        <p:nvSpPr>
          <p:cNvPr id="3" name="Content Placeholder 9">
            <a:extLst>
              <a:ext uri="{FF2B5EF4-FFF2-40B4-BE49-F238E27FC236}">
                <a16:creationId xmlns:a16="http://schemas.microsoft.com/office/drawing/2014/main" id="{B2DCD15E-12C6-BB53-7562-23122E41FFAE}"/>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6" name="Content Placeholder 9">
            <a:extLst>
              <a:ext uri="{FF2B5EF4-FFF2-40B4-BE49-F238E27FC236}">
                <a16:creationId xmlns:a16="http://schemas.microsoft.com/office/drawing/2014/main" id="{D953E9F2-A461-C0CF-8604-8FCFC6FEB02B}"/>
              </a:ext>
            </a:extLst>
          </p:cNvPr>
          <p:cNvSpPr txBox="1">
            <a:spLocks/>
          </p:cNvSpPr>
          <p:nvPr/>
        </p:nvSpPr>
        <p:spPr>
          <a:xfrm>
            <a:off x="986231" y="793802"/>
            <a:ext cx="10515600" cy="4351338"/>
          </a:xfrm>
          <a:prstGeom prst="rect">
            <a:avLst/>
          </a:prstGeom>
        </p:spPr>
        <p:txBody>
          <a:bodyPr>
            <a:normAutofit fontScale="92500" lnSpcReduction="20000"/>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rgbClr val="FFFF00"/>
                </a:solidFill>
                <a:latin typeface="Calibri" panose="020F0502020204030204" pitchFamily="34" charset="0"/>
                <a:ea typeface="Calibri" panose="020F0502020204030204" pitchFamily="34" charset="0"/>
                <a:cs typeface="Arial" panose="020B0604020202020204" pitchFamily="34" charset="0"/>
              </a:rPr>
              <a:t>Metadados:</a:t>
            </a:r>
            <a:r>
              <a:rPr lang="pt-BR" sz="2800" kern="100" dirty="0">
                <a:solidFill>
                  <a:srgbClr val="FFFF00"/>
                </a:solidFill>
                <a:effectLst/>
                <a:latin typeface="Calibri" panose="020F0502020204030204" pitchFamily="34" charset="0"/>
                <a:ea typeface="Calibri" panose="020F0502020204030204" pitchFamily="34" charset="0"/>
                <a:cs typeface="Arial" panose="020B0604020202020204" pitchFamily="34" charset="0"/>
              </a:rPr>
              <a:t> </a:t>
            </a: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Metadados são dados que fornecem informações sobre outros dados. Eles são usados para descrever, gerenciar e entender os dados subjacentes. Em essência, os metadados são "dados sobre dados". Eles fornecem contexto e informações adicionais que ajudam a interpretar, organizar e usar os dados de maneira eficiente. Os metadados podem ser encontrados em uma variedade de contextos, desde arquivos digitais até conjuntos de dados complexos em bancos de dados.</a:t>
            </a:r>
          </a:p>
          <a:p>
            <a:pPr marL="0" marR="0" algn="just">
              <a:lnSpc>
                <a:spcPct val="107000"/>
              </a:lnSpc>
              <a:spcBef>
                <a:spcPts val="0"/>
              </a:spcBef>
              <a:spcAft>
                <a:spcPts val="800"/>
              </a:spcAft>
            </a:pPr>
            <a:endParaRPr lang="pt-BR" sz="2800" kern="100" dirty="0">
              <a:solidFill>
                <a:schemeClr val="bg1"/>
              </a:solidFill>
              <a:latin typeface="Calibri" panose="020F0502020204030204" pitchFamily="34" charset="0"/>
              <a:ea typeface="Calibri" panose="020F0502020204030204" pitchFamily="34" charset="0"/>
              <a:cs typeface="Arial" panose="020B0604020202020204" pitchFamily="34" charset="0"/>
            </a:endParaRPr>
          </a:p>
          <a:p>
            <a:pPr marL="457200" marR="0" indent="-457200" algn="just">
              <a:lnSpc>
                <a:spcPct val="107000"/>
              </a:lnSpc>
              <a:spcBef>
                <a:spcPts val="0"/>
              </a:spcBef>
              <a:spcAft>
                <a:spcPts val="800"/>
              </a:spcAft>
              <a:buFont typeface="Wingdings" panose="05000000000000000000" pitchFamily="2" charset="2"/>
              <a:buChar char="v"/>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Podemos classificar os metadados em: </a:t>
            </a:r>
          </a:p>
          <a:p>
            <a:pPr marR="0" algn="just">
              <a:lnSpc>
                <a:spcPct val="107000"/>
              </a:lnSpc>
              <a:spcBef>
                <a:spcPts val="0"/>
              </a:spcBef>
              <a:spcAft>
                <a:spcPts val="800"/>
              </a:spcAft>
            </a:pPr>
            <a:r>
              <a:rPr lang="pt-BR" sz="2800" kern="100" dirty="0">
                <a:solidFill>
                  <a:srgbClr val="FFFF00"/>
                </a:solidFill>
                <a:effectLst/>
                <a:latin typeface="Calibri" panose="020F0502020204030204" pitchFamily="34" charset="0"/>
                <a:ea typeface="Calibri" panose="020F0502020204030204" pitchFamily="34" charset="0"/>
                <a:cs typeface="Arial" panose="020B0604020202020204" pitchFamily="34" charset="0"/>
              </a:rPr>
              <a:t>Metadados Descritivos, Metadados Estruturais, Metadados Administrativos, Metadados de Uso, Metadados Técnicos</a:t>
            </a:r>
          </a:p>
        </p:txBody>
      </p:sp>
    </p:spTree>
    <p:extLst>
      <p:ext uri="{BB962C8B-B14F-4D97-AF65-F5344CB8AC3E}">
        <p14:creationId xmlns:p14="http://schemas.microsoft.com/office/powerpoint/2010/main" val="13615983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CD8BF28-1502-15EA-AEEF-17449AB4FEC9}"/>
              </a:ext>
            </a:extLst>
          </p:cNvPr>
          <p:cNvPicPr>
            <a:picLocks noChangeAspect="1"/>
          </p:cNvPicPr>
          <p:nvPr/>
        </p:nvPicPr>
        <p:blipFill>
          <a:blip r:embed="rId3"/>
          <a:stretch>
            <a:fillRect/>
          </a:stretch>
        </p:blipFill>
        <p:spPr>
          <a:xfrm>
            <a:off x="454100" y="445181"/>
            <a:ext cx="11588600" cy="6272437"/>
          </a:xfrm>
          <a:prstGeom prst="rect">
            <a:avLst/>
          </a:prstGeom>
        </p:spPr>
      </p:pic>
      <p:pic>
        <p:nvPicPr>
          <p:cNvPr id="14" name="Picture 13"/>
          <p:cNvPicPr>
            <a:picLocks noChangeAspect="1"/>
          </p:cNvPicPr>
          <p:nvPr/>
        </p:nvPicPr>
        <p:blipFill>
          <a:blip r:embed="rId4"/>
          <a:stretch>
            <a:fillRect/>
          </a:stretch>
        </p:blipFill>
        <p:spPr>
          <a:xfrm>
            <a:off x="5641" y="3"/>
            <a:ext cx="12180721" cy="6858000"/>
          </a:xfrm>
          <a:prstGeom prst="rect">
            <a:avLst/>
          </a:prstGeom>
        </p:spPr>
      </p:pic>
      <p:pic>
        <p:nvPicPr>
          <p:cNvPr id="15" name="Picture 14"/>
          <p:cNvPicPr>
            <a:picLocks noChangeAspect="1"/>
          </p:cNvPicPr>
          <p:nvPr/>
        </p:nvPicPr>
        <p:blipFill>
          <a:blip r:embed="rId3"/>
          <a:stretch>
            <a:fillRect/>
          </a:stretch>
        </p:blipFill>
        <p:spPr>
          <a:xfrm>
            <a:off x="301700" y="292781"/>
            <a:ext cx="11588600" cy="6272437"/>
          </a:xfrm>
          <a:prstGeom prst="rect">
            <a:avLst/>
          </a:prstGeom>
        </p:spPr>
      </p:pic>
      <p:sp>
        <p:nvSpPr>
          <p:cNvPr id="3" name="Content Placeholder 9">
            <a:extLst>
              <a:ext uri="{FF2B5EF4-FFF2-40B4-BE49-F238E27FC236}">
                <a16:creationId xmlns:a16="http://schemas.microsoft.com/office/drawing/2014/main" id="{B2DCD15E-12C6-BB53-7562-23122E41FFAE}"/>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6" name="Content Placeholder 9">
            <a:extLst>
              <a:ext uri="{FF2B5EF4-FFF2-40B4-BE49-F238E27FC236}">
                <a16:creationId xmlns:a16="http://schemas.microsoft.com/office/drawing/2014/main" id="{D953E9F2-A461-C0CF-8604-8FCFC6FEB02B}"/>
              </a:ext>
            </a:extLst>
          </p:cNvPr>
          <p:cNvSpPr txBox="1">
            <a:spLocks/>
          </p:cNvSpPr>
          <p:nvPr/>
        </p:nvSpPr>
        <p:spPr>
          <a:xfrm>
            <a:off x="986231" y="793802"/>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457200" marR="0" indent="-457200" algn="just">
              <a:lnSpc>
                <a:spcPct val="107000"/>
              </a:lnSpc>
              <a:spcBef>
                <a:spcPts val="0"/>
              </a:spcBef>
              <a:spcAft>
                <a:spcPts val="800"/>
              </a:spcAft>
              <a:buFont typeface="Wingdings" panose="05000000000000000000" pitchFamily="2" charset="2"/>
              <a:buChar char="Ø"/>
            </a:pPr>
            <a:r>
              <a:rPr lang="pt-BR" sz="2800" kern="100" dirty="0">
                <a:solidFill>
                  <a:srgbClr val="FF0066"/>
                </a:solidFill>
                <a:latin typeface="Calibri" panose="020F0502020204030204" pitchFamily="34" charset="0"/>
                <a:ea typeface="Calibri" panose="020F0502020204030204" pitchFamily="34" charset="0"/>
                <a:cs typeface="Arial" panose="020B0604020202020204" pitchFamily="34" charset="0"/>
              </a:rPr>
              <a:t>Metadados Descritivos: </a:t>
            </a:r>
            <a:r>
              <a:rPr lang="pt-BR" sz="2800" kern="100" dirty="0">
                <a:solidFill>
                  <a:schemeClr val="bg1"/>
                </a:solidFill>
                <a:latin typeface="Calibri" panose="020F0502020204030204" pitchFamily="34" charset="0"/>
                <a:ea typeface="Calibri" panose="020F0502020204030204" pitchFamily="34" charset="0"/>
                <a:cs typeface="Arial" panose="020B0604020202020204" pitchFamily="34" charset="0"/>
              </a:rPr>
              <a:t>Esses metadados fornecem informações sobre o conteúdo dos dados. Isso pode incluir títulos, resumos, palavras-chave, autores, datas de criação e outras informações que ajudam a identificar e entender o que os dados representam.</a:t>
            </a:r>
          </a:p>
          <a:p>
            <a:pPr marL="0" marR="0" algn="just">
              <a:lnSpc>
                <a:spcPct val="107000"/>
              </a:lnSpc>
              <a:spcBef>
                <a:spcPts val="0"/>
              </a:spcBef>
              <a:spcAft>
                <a:spcPts val="800"/>
              </a:spcAft>
            </a:pPr>
            <a:endParaRPr lang="pt-BR" sz="2800" kern="100" dirty="0">
              <a:solidFill>
                <a:srgbClr val="FFFF00"/>
              </a:solidFill>
              <a:latin typeface="Calibri" panose="020F0502020204030204" pitchFamily="34" charset="0"/>
              <a:ea typeface="Calibri" panose="020F0502020204030204" pitchFamily="34" charset="0"/>
              <a:cs typeface="Arial" panose="020B0604020202020204" pitchFamily="34" charset="0"/>
            </a:endParaRPr>
          </a:p>
          <a:p>
            <a:pPr marL="457200" marR="0" indent="-457200" algn="just">
              <a:lnSpc>
                <a:spcPct val="107000"/>
              </a:lnSpc>
              <a:spcBef>
                <a:spcPts val="0"/>
              </a:spcBef>
              <a:spcAft>
                <a:spcPts val="800"/>
              </a:spcAft>
              <a:buFont typeface="Wingdings" panose="05000000000000000000" pitchFamily="2" charset="2"/>
              <a:buChar char="Ø"/>
            </a:pPr>
            <a:r>
              <a:rPr lang="pt-BR" sz="2800" kern="100" dirty="0">
                <a:solidFill>
                  <a:srgbClr val="FF0066"/>
                </a:solidFill>
                <a:latin typeface="Calibri" panose="020F0502020204030204" pitchFamily="34" charset="0"/>
                <a:ea typeface="Calibri" panose="020F0502020204030204" pitchFamily="34" charset="0"/>
                <a:cs typeface="Arial" panose="020B0604020202020204" pitchFamily="34" charset="0"/>
              </a:rPr>
              <a:t>Metadados Estruturais: </a:t>
            </a:r>
            <a:r>
              <a:rPr lang="pt-BR" sz="2800" kern="100" dirty="0">
                <a:solidFill>
                  <a:schemeClr val="bg1"/>
                </a:solidFill>
                <a:latin typeface="Calibri" panose="020F0502020204030204" pitchFamily="34" charset="0"/>
                <a:ea typeface="Calibri" panose="020F0502020204030204" pitchFamily="34" charset="0"/>
                <a:cs typeface="Arial" panose="020B0604020202020204" pitchFamily="34" charset="0"/>
              </a:rPr>
              <a:t>Esses metadados descrevem a estrutura dos dados, como formatos de arquivo, campos em um banco de dados, hierarquias em um documento XML e assim por diante.</a:t>
            </a:r>
          </a:p>
        </p:txBody>
      </p:sp>
    </p:spTree>
    <p:extLst>
      <p:ext uri="{BB962C8B-B14F-4D97-AF65-F5344CB8AC3E}">
        <p14:creationId xmlns:p14="http://schemas.microsoft.com/office/powerpoint/2010/main" val="37754733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F54B739-8676-49BB-C73D-6020DD27F46C}"/>
              </a:ext>
            </a:extLst>
          </p:cNvPr>
          <p:cNvPicPr>
            <a:picLocks noChangeAspect="1"/>
          </p:cNvPicPr>
          <p:nvPr/>
        </p:nvPicPr>
        <p:blipFill>
          <a:blip r:embed="rId3"/>
          <a:stretch>
            <a:fillRect/>
          </a:stretch>
        </p:blipFill>
        <p:spPr>
          <a:xfrm>
            <a:off x="149300" y="0"/>
            <a:ext cx="11588600" cy="6272437"/>
          </a:xfrm>
          <a:prstGeom prst="rect">
            <a:avLst/>
          </a:prstGeom>
        </p:spPr>
      </p:pic>
      <p:pic>
        <p:nvPicPr>
          <p:cNvPr id="2" name="Picture 1">
            <a:extLst>
              <a:ext uri="{FF2B5EF4-FFF2-40B4-BE49-F238E27FC236}">
                <a16:creationId xmlns:a16="http://schemas.microsoft.com/office/drawing/2014/main" id="{9CD8BF28-1502-15EA-AEEF-17449AB4FEC9}"/>
              </a:ext>
            </a:extLst>
          </p:cNvPr>
          <p:cNvPicPr>
            <a:picLocks noChangeAspect="1"/>
          </p:cNvPicPr>
          <p:nvPr/>
        </p:nvPicPr>
        <p:blipFill>
          <a:blip r:embed="rId3"/>
          <a:stretch>
            <a:fillRect/>
          </a:stretch>
        </p:blipFill>
        <p:spPr>
          <a:xfrm>
            <a:off x="454100" y="445181"/>
            <a:ext cx="11588600" cy="6272437"/>
          </a:xfrm>
          <a:prstGeom prst="rect">
            <a:avLst/>
          </a:prstGeom>
        </p:spPr>
      </p:pic>
      <p:pic>
        <p:nvPicPr>
          <p:cNvPr id="14" name="Picture 13"/>
          <p:cNvPicPr>
            <a:picLocks noChangeAspect="1"/>
          </p:cNvPicPr>
          <p:nvPr/>
        </p:nvPicPr>
        <p:blipFill>
          <a:blip r:embed="rId4"/>
          <a:stretch>
            <a:fillRect/>
          </a:stretch>
        </p:blipFill>
        <p:spPr>
          <a:xfrm>
            <a:off x="5641" y="3"/>
            <a:ext cx="12180721" cy="6858000"/>
          </a:xfrm>
          <a:prstGeom prst="rect">
            <a:avLst/>
          </a:prstGeom>
        </p:spPr>
      </p:pic>
      <p:pic>
        <p:nvPicPr>
          <p:cNvPr id="15" name="Picture 14"/>
          <p:cNvPicPr>
            <a:picLocks noChangeAspect="1"/>
          </p:cNvPicPr>
          <p:nvPr/>
        </p:nvPicPr>
        <p:blipFill>
          <a:blip r:embed="rId3"/>
          <a:stretch>
            <a:fillRect/>
          </a:stretch>
        </p:blipFill>
        <p:spPr>
          <a:xfrm>
            <a:off x="301700" y="292781"/>
            <a:ext cx="11588600" cy="6272437"/>
          </a:xfrm>
          <a:prstGeom prst="rect">
            <a:avLst/>
          </a:prstGeom>
        </p:spPr>
      </p:pic>
      <p:sp>
        <p:nvSpPr>
          <p:cNvPr id="3" name="Content Placeholder 9">
            <a:extLst>
              <a:ext uri="{FF2B5EF4-FFF2-40B4-BE49-F238E27FC236}">
                <a16:creationId xmlns:a16="http://schemas.microsoft.com/office/drawing/2014/main" id="{B2DCD15E-12C6-BB53-7562-23122E41FFAE}"/>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6" name="Content Placeholder 9">
            <a:extLst>
              <a:ext uri="{FF2B5EF4-FFF2-40B4-BE49-F238E27FC236}">
                <a16:creationId xmlns:a16="http://schemas.microsoft.com/office/drawing/2014/main" id="{D953E9F2-A461-C0CF-8604-8FCFC6FEB02B}"/>
              </a:ext>
            </a:extLst>
          </p:cNvPr>
          <p:cNvSpPr txBox="1">
            <a:spLocks/>
          </p:cNvSpPr>
          <p:nvPr/>
        </p:nvSpPr>
        <p:spPr>
          <a:xfrm>
            <a:off x="986231" y="793802"/>
            <a:ext cx="10515600" cy="4351338"/>
          </a:xfrm>
          <a:prstGeom prst="rect">
            <a:avLst/>
          </a:prstGeom>
        </p:spPr>
        <p:txBody>
          <a:bodyPr>
            <a:normAutofit lnSpcReduction="10000"/>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457200" marR="0" indent="-457200" algn="just">
              <a:lnSpc>
                <a:spcPct val="107000"/>
              </a:lnSpc>
              <a:spcBef>
                <a:spcPts val="0"/>
              </a:spcBef>
              <a:spcAft>
                <a:spcPts val="800"/>
              </a:spcAft>
              <a:buFont typeface="Wingdings" panose="05000000000000000000" pitchFamily="2" charset="2"/>
              <a:buChar char="Ø"/>
            </a:pPr>
            <a:r>
              <a:rPr lang="pt-BR" sz="2800" kern="100" dirty="0">
                <a:solidFill>
                  <a:srgbClr val="FF0066"/>
                </a:solidFill>
                <a:latin typeface="Calibri" panose="020F0502020204030204" pitchFamily="34" charset="0"/>
                <a:ea typeface="Calibri" panose="020F0502020204030204" pitchFamily="34" charset="0"/>
                <a:cs typeface="Arial" panose="020B0604020202020204" pitchFamily="34" charset="0"/>
              </a:rPr>
              <a:t>Metadados Administrativos: </a:t>
            </a:r>
            <a:r>
              <a:rPr lang="pt-BR" sz="2800" kern="100" dirty="0">
                <a:solidFill>
                  <a:schemeClr val="bg1"/>
                </a:solidFill>
                <a:latin typeface="Calibri" panose="020F0502020204030204" pitchFamily="34" charset="0"/>
                <a:ea typeface="Calibri" panose="020F0502020204030204" pitchFamily="34" charset="0"/>
                <a:cs typeface="Arial" panose="020B0604020202020204" pitchFamily="34" charset="0"/>
              </a:rPr>
              <a:t>Esses metadados fornecem informações sobre como os dados foram coletados, processados, armazenados e quem é responsável por eles. Isso pode incluir informações de licenciamento, direitos de acesso e outras considerações legais.</a:t>
            </a:r>
          </a:p>
          <a:p>
            <a:pPr marL="0" marR="0" algn="just">
              <a:lnSpc>
                <a:spcPct val="107000"/>
              </a:lnSpc>
              <a:spcBef>
                <a:spcPts val="0"/>
              </a:spcBef>
              <a:spcAft>
                <a:spcPts val="800"/>
              </a:spcAft>
            </a:pPr>
            <a:endParaRPr lang="pt-BR" sz="2800" kern="100" dirty="0">
              <a:solidFill>
                <a:srgbClr val="FFFF00"/>
              </a:solidFill>
              <a:latin typeface="Calibri" panose="020F0502020204030204" pitchFamily="34" charset="0"/>
              <a:ea typeface="Calibri" panose="020F0502020204030204" pitchFamily="34" charset="0"/>
              <a:cs typeface="Arial" panose="020B0604020202020204" pitchFamily="34" charset="0"/>
            </a:endParaRPr>
          </a:p>
          <a:p>
            <a:pPr marL="457200" marR="0" indent="-457200" algn="just">
              <a:lnSpc>
                <a:spcPct val="107000"/>
              </a:lnSpc>
              <a:spcBef>
                <a:spcPts val="0"/>
              </a:spcBef>
              <a:spcAft>
                <a:spcPts val="800"/>
              </a:spcAft>
              <a:buFont typeface="Wingdings" panose="05000000000000000000" pitchFamily="2" charset="2"/>
              <a:buChar char="Ø"/>
            </a:pPr>
            <a:r>
              <a:rPr lang="pt-BR" sz="2800" kern="100" dirty="0">
                <a:solidFill>
                  <a:srgbClr val="FF0066"/>
                </a:solidFill>
                <a:latin typeface="Calibri" panose="020F0502020204030204" pitchFamily="34" charset="0"/>
                <a:ea typeface="Calibri" panose="020F0502020204030204" pitchFamily="34" charset="0"/>
                <a:cs typeface="Arial" panose="020B0604020202020204" pitchFamily="34" charset="0"/>
              </a:rPr>
              <a:t>Metadados de Uso: </a:t>
            </a:r>
            <a:r>
              <a:rPr lang="pt-BR" sz="2800" kern="100" dirty="0">
                <a:solidFill>
                  <a:schemeClr val="bg1"/>
                </a:solidFill>
                <a:latin typeface="Calibri" panose="020F0502020204030204" pitchFamily="34" charset="0"/>
                <a:ea typeface="Calibri" panose="020F0502020204030204" pitchFamily="34" charset="0"/>
                <a:cs typeface="Arial" panose="020B0604020202020204" pitchFamily="34" charset="0"/>
              </a:rPr>
              <a:t>Esses metadados registram informações sobre como os dados foram usados, quando foram acessados pela última vez, quaisquer transformações aplicadas a eles e assim por diante.</a:t>
            </a:r>
          </a:p>
        </p:txBody>
      </p:sp>
    </p:spTree>
    <p:extLst>
      <p:ext uri="{BB962C8B-B14F-4D97-AF65-F5344CB8AC3E}">
        <p14:creationId xmlns:p14="http://schemas.microsoft.com/office/powerpoint/2010/main" val="34569027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F54B739-8676-49BB-C73D-6020DD27F46C}"/>
              </a:ext>
            </a:extLst>
          </p:cNvPr>
          <p:cNvPicPr>
            <a:picLocks noChangeAspect="1"/>
          </p:cNvPicPr>
          <p:nvPr/>
        </p:nvPicPr>
        <p:blipFill>
          <a:blip r:embed="rId3"/>
          <a:stretch>
            <a:fillRect/>
          </a:stretch>
        </p:blipFill>
        <p:spPr>
          <a:xfrm>
            <a:off x="149300" y="0"/>
            <a:ext cx="11588600" cy="6272437"/>
          </a:xfrm>
          <a:prstGeom prst="rect">
            <a:avLst/>
          </a:prstGeom>
        </p:spPr>
      </p:pic>
      <p:pic>
        <p:nvPicPr>
          <p:cNvPr id="2" name="Picture 1">
            <a:extLst>
              <a:ext uri="{FF2B5EF4-FFF2-40B4-BE49-F238E27FC236}">
                <a16:creationId xmlns:a16="http://schemas.microsoft.com/office/drawing/2014/main" id="{9CD8BF28-1502-15EA-AEEF-17449AB4FEC9}"/>
              </a:ext>
            </a:extLst>
          </p:cNvPr>
          <p:cNvPicPr>
            <a:picLocks noChangeAspect="1"/>
          </p:cNvPicPr>
          <p:nvPr/>
        </p:nvPicPr>
        <p:blipFill>
          <a:blip r:embed="rId3"/>
          <a:stretch>
            <a:fillRect/>
          </a:stretch>
        </p:blipFill>
        <p:spPr>
          <a:xfrm>
            <a:off x="454100" y="445181"/>
            <a:ext cx="11588600" cy="6272437"/>
          </a:xfrm>
          <a:prstGeom prst="rect">
            <a:avLst/>
          </a:prstGeom>
        </p:spPr>
      </p:pic>
      <p:pic>
        <p:nvPicPr>
          <p:cNvPr id="14" name="Picture 13"/>
          <p:cNvPicPr>
            <a:picLocks noChangeAspect="1"/>
          </p:cNvPicPr>
          <p:nvPr/>
        </p:nvPicPr>
        <p:blipFill>
          <a:blip r:embed="rId4"/>
          <a:stretch>
            <a:fillRect/>
          </a:stretch>
        </p:blipFill>
        <p:spPr>
          <a:xfrm>
            <a:off x="5641" y="3"/>
            <a:ext cx="12180721" cy="6858000"/>
          </a:xfrm>
          <a:prstGeom prst="rect">
            <a:avLst/>
          </a:prstGeom>
        </p:spPr>
      </p:pic>
      <p:pic>
        <p:nvPicPr>
          <p:cNvPr id="15" name="Picture 14"/>
          <p:cNvPicPr>
            <a:picLocks noChangeAspect="1"/>
          </p:cNvPicPr>
          <p:nvPr/>
        </p:nvPicPr>
        <p:blipFill>
          <a:blip r:embed="rId3"/>
          <a:stretch>
            <a:fillRect/>
          </a:stretch>
        </p:blipFill>
        <p:spPr>
          <a:xfrm>
            <a:off x="301700" y="292781"/>
            <a:ext cx="11588600" cy="6272437"/>
          </a:xfrm>
          <a:prstGeom prst="rect">
            <a:avLst/>
          </a:prstGeom>
        </p:spPr>
      </p:pic>
      <p:sp>
        <p:nvSpPr>
          <p:cNvPr id="3" name="Content Placeholder 9">
            <a:extLst>
              <a:ext uri="{FF2B5EF4-FFF2-40B4-BE49-F238E27FC236}">
                <a16:creationId xmlns:a16="http://schemas.microsoft.com/office/drawing/2014/main" id="{B2DCD15E-12C6-BB53-7562-23122E41FFAE}"/>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6" name="Content Placeholder 9">
            <a:extLst>
              <a:ext uri="{FF2B5EF4-FFF2-40B4-BE49-F238E27FC236}">
                <a16:creationId xmlns:a16="http://schemas.microsoft.com/office/drawing/2014/main" id="{D953E9F2-A461-C0CF-8604-8FCFC6FEB02B}"/>
              </a:ext>
            </a:extLst>
          </p:cNvPr>
          <p:cNvSpPr txBox="1">
            <a:spLocks/>
          </p:cNvSpPr>
          <p:nvPr/>
        </p:nvSpPr>
        <p:spPr>
          <a:xfrm>
            <a:off x="986230" y="793801"/>
            <a:ext cx="10519969" cy="5478635"/>
          </a:xfrm>
          <a:prstGeom prst="rect">
            <a:avLst/>
          </a:prstGeom>
        </p:spPr>
        <p:txBody>
          <a:bodyPr>
            <a:normAutofit fontScale="92500"/>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457200" marR="0" indent="-457200" algn="just">
              <a:lnSpc>
                <a:spcPct val="107000"/>
              </a:lnSpc>
              <a:spcBef>
                <a:spcPts val="0"/>
              </a:spcBef>
              <a:spcAft>
                <a:spcPts val="800"/>
              </a:spcAft>
              <a:buFont typeface="Wingdings" panose="05000000000000000000" pitchFamily="2" charset="2"/>
              <a:buChar char="Ø"/>
            </a:pPr>
            <a:r>
              <a:rPr lang="pt-BR" sz="2800" kern="100" dirty="0">
                <a:solidFill>
                  <a:srgbClr val="FF0066"/>
                </a:solidFill>
                <a:latin typeface="Calibri" panose="020F0502020204030204" pitchFamily="34" charset="0"/>
                <a:ea typeface="Calibri" panose="020F0502020204030204" pitchFamily="34" charset="0"/>
                <a:cs typeface="Arial" panose="020B0604020202020204" pitchFamily="34" charset="0"/>
              </a:rPr>
              <a:t>Metadados Técnicos: </a:t>
            </a:r>
            <a:r>
              <a:rPr lang="pt-BR" sz="2800" kern="100" dirty="0">
                <a:solidFill>
                  <a:schemeClr val="bg1"/>
                </a:solidFill>
                <a:latin typeface="Calibri" panose="020F0502020204030204" pitchFamily="34" charset="0"/>
                <a:ea typeface="Calibri" panose="020F0502020204030204" pitchFamily="34" charset="0"/>
                <a:cs typeface="Arial" panose="020B0604020202020204" pitchFamily="34" charset="0"/>
              </a:rPr>
              <a:t>Esses metadados descrevem os aspectos técnicos dos dados, como o formato de armazenamento, os </a:t>
            </a:r>
            <a:r>
              <a:rPr lang="pt-BR" sz="2800" kern="100" dirty="0" err="1">
                <a:solidFill>
                  <a:schemeClr val="bg1"/>
                </a:solidFill>
                <a:latin typeface="Calibri" panose="020F0502020204030204" pitchFamily="34" charset="0"/>
                <a:ea typeface="Calibri" panose="020F0502020204030204" pitchFamily="34" charset="0"/>
                <a:cs typeface="Arial" panose="020B0604020202020204" pitchFamily="34" charset="0"/>
              </a:rPr>
              <a:t>codecs</a:t>
            </a:r>
            <a:r>
              <a:rPr lang="pt-BR" sz="2800" kern="100" dirty="0">
                <a:solidFill>
                  <a:schemeClr val="bg1"/>
                </a:solidFill>
                <a:latin typeface="Calibri" panose="020F0502020204030204" pitchFamily="34" charset="0"/>
                <a:ea typeface="Calibri" panose="020F0502020204030204" pitchFamily="34" charset="0"/>
                <a:cs typeface="Arial" panose="020B0604020202020204" pitchFamily="34" charset="0"/>
              </a:rPr>
              <a:t> de compressão usados, resoluções de imagem e outras especificações técnicas.</a:t>
            </a:r>
          </a:p>
          <a:p>
            <a:pPr marL="457200" marR="0" indent="-457200" algn="just">
              <a:lnSpc>
                <a:spcPct val="107000"/>
              </a:lnSpc>
              <a:spcBef>
                <a:spcPts val="0"/>
              </a:spcBef>
              <a:spcAft>
                <a:spcPts val="800"/>
              </a:spcAft>
              <a:buFont typeface="Wingdings" panose="05000000000000000000" pitchFamily="2" charset="2"/>
              <a:buChar char="Ø"/>
            </a:pPr>
            <a:endParaRPr lang="pt-BR" sz="2800" kern="100" dirty="0">
              <a:solidFill>
                <a:srgbClr val="FF0066"/>
              </a:solidFill>
              <a:latin typeface="Calibri" panose="020F0502020204030204" pitchFamily="34" charset="0"/>
              <a:ea typeface="Calibri" panose="020F0502020204030204" pitchFamily="34" charset="0"/>
              <a:cs typeface="Arial" panose="020B0604020202020204" pitchFamily="34" charset="0"/>
            </a:endParaRPr>
          </a:p>
          <a:p>
            <a:pPr marR="0" algn="just">
              <a:lnSpc>
                <a:spcPct val="107000"/>
              </a:lnSpc>
              <a:spcBef>
                <a:spcPts val="0"/>
              </a:spcBef>
              <a:spcAft>
                <a:spcPts val="800"/>
              </a:spcAft>
            </a:pPr>
            <a:r>
              <a:rPr lang="pt-BR" sz="2800" kern="100" dirty="0">
                <a:solidFill>
                  <a:schemeClr val="bg1"/>
                </a:solidFill>
                <a:latin typeface="Calibri" panose="020F0502020204030204" pitchFamily="34" charset="0"/>
                <a:ea typeface="Calibri" panose="020F0502020204030204" pitchFamily="34" charset="0"/>
                <a:cs typeface="Arial" panose="020B0604020202020204" pitchFamily="34" charset="0"/>
              </a:rPr>
              <a:t>Os metadados são cruciais para organizar, pesquisar e recuperar dados, especialmente quando lidamos com grandes volumes de informações. Eles também desempenham um papel importante na integridade e qualidade dos dados, garantindo que as informações sejam compreendidas e usadas da maneira adequada. Por exemplo, os mecanismos de busca na web usam metadados para indexar e classificar conteúdo, permitindo aos usuários encontrar informações relevantes com base em suas consultas.</a:t>
            </a:r>
          </a:p>
        </p:txBody>
      </p:sp>
    </p:spTree>
    <p:extLst>
      <p:ext uri="{BB962C8B-B14F-4D97-AF65-F5344CB8AC3E}">
        <p14:creationId xmlns:p14="http://schemas.microsoft.com/office/powerpoint/2010/main" val="5411175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ontent Placeholder 9">
            <a:extLst>
              <a:ext uri="{FF2B5EF4-FFF2-40B4-BE49-F238E27FC236}">
                <a16:creationId xmlns:a16="http://schemas.microsoft.com/office/drawing/2014/main" id="{BAB2E41D-F0BC-5B3E-E684-AA8F9915D400}"/>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Empresas e organizações dependem cada vez mais de dados para tomar decisões informadas. Um conhecimento sólido de bancos de dados permite que você compreenda como os dados são coletados, armazenados e analisados para extrair insights valiosos.</a:t>
            </a:r>
          </a:p>
        </p:txBody>
      </p:sp>
      <p:sp>
        <p:nvSpPr>
          <p:cNvPr id="4" name="Title 1">
            <a:extLst>
              <a:ext uri="{FF2B5EF4-FFF2-40B4-BE49-F238E27FC236}">
                <a16:creationId xmlns:a16="http://schemas.microsoft.com/office/drawing/2014/main" id="{CB52D84B-0E40-0711-3084-17931D3497D8}"/>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Tomada de Decisões Baseada em Dados</a:t>
            </a:r>
            <a:endParaRPr lang="pt-BR" sz="3600" b="1" kern="0" cap="all" dirty="0">
              <a:solidFill>
                <a:srgbClr val="FF0066"/>
              </a:solidFill>
              <a:latin typeface="Gotham HTF Light"/>
              <a:ea typeface="+mn-ea"/>
            </a:endParaRPr>
          </a:p>
        </p:txBody>
      </p:sp>
    </p:spTree>
    <p:extLst>
      <p:ext uri="{BB962C8B-B14F-4D97-AF65-F5344CB8AC3E}">
        <p14:creationId xmlns:p14="http://schemas.microsoft.com/office/powerpoint/2010/main" val="39958839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F54B739-8676-49BB-C73D-6020DD27F46C}"/>
              </a:ext>
            </a:extLst>
          </p:cNvPr>
          <p:cNvPicPr>
            <a:picLocks noChangeAspect="1"/>
          </p:cNvPicPr>
          <p:nvPr/>
        </p:nvPicPr>
        <p:blipFill>
          <a:blip r:embed="rId3"/>
          <a:stretch>
            <a:fillRect/>
          </a:stretch>
        </p:blipFill>
        <p:spPr>
          <a:xfrm>
            <a:off x="149300" y="0"/>
            <a:ext cx="11588600" cy="6272437"/>
          </a:xfrm>
          <a:prstGeom prst="rect">
            <a:avLst/>
          </a:prstGeom>
        </p:spPr>
      </p:pic>
      <p:pic>
        <p:nvPicPr>
          <p:cNvPr id="2" name="Picture 1">
            <a:extLst>
              <a:ext uri="{FF2B5EF4-FFF2-40B4-BE49-F238E27FC236}">
                <a16:creationId xmlns:a16="http://schemas.microsoft.com/office/drawing/2014/main" id="{9CD8BF28-1502-15EA-AEEF-17449AB4FEC9}"/>
              </a:ext>
            </a:extLst>
          </p:cNvPr>
          <p:cNvPicPr>
            <a:picLocks noChangeAspect="1"/>
          </p:cNvPicPr>
          <p:nvPr/>
        </p:nvPicPr>
        <p:blipFill>
          <a:blip r:embed="rId3"/>
          <a:stretch>
            <a:fillRect/>
          </a:stretch>
        </p:blipFill>
        <p:spPr>
          <a:xfrm>
            <a:off x="454100" y="445181"/>
            <a:ext cx="11588600" cy="6272437"/>
          </a:xfrm>
          <a:prstGeom prst="rect">
            <a:avLst/>
          </a:prstGeom>
        </p:spPr>
      </p:pic>
      <p:pic>
        <p:nvPicPr>
          <p:cNvPr id="14" name="Picture 13"/>
          <p:cNvPicPr>
            <a:picLocks noChangeAspect="1"/>
          </p:cNvPicPr>
          <p:nvPr/>
        </p:nvPicPr>
        <p:blipFill>
          <a:blip r:embed="rId4"/>
          <a:stretch>
            <a:fillRect/>
          </a:stretch>
        </p:blipFill>
        <p:spPr>
          <a:xfrm>
            <a:off x="5641" y="3"/>
            <a:ext cx="12180721" cy="6858000"/>
          </a:xfrm>
          <a:prstGeom prst="rect">
            <a:avLst/>
          </a:prstGeom>
        </p:spPr>
      </p:pic>
      <p:pic>
        <p:nvPicPr>
          <p:cNvPr id="15" name="Picture 14"/>
          <p:cNvPicPr>
            <a:picLocks noChangeAspect="1"/>
          </p:cNvPicPr>
          <p:nvPr/>
        </p:nvPicPr>
        <p:blipFill>
          <a:blip r:embed="rId3"/>
          <a:stretch>
            <a:fillRect/>
          </a:stretch>
        </p:blipFill>
        <p:spPr>
          <a:xfrm>
            <a:off x="301700" y="292781"/>
            <a:ext cx="11588600" cy="6272437"/>
          </a:xfrm>
          <a:prstGeom prst="rect">
            <a:avLst/>
          </a:prstGeom>
        </p:spPr>
      </p:pic>
      <p:sp>
        <p:nvSpPr>
          <p:cNvPr id="3" name="Content Placeholder 9">
            <a:extLst>
              <a:ext uri="{FF2B5EF4-FFF2-40B4-BE49-F238E27FC236}">
                <a16:creationId xmlns:a16="http://schemas.microsoft.com/office/drawing/2014/main" id="{B2DCD15E-12C6-BB53-7562-23122E41FFAE}"/>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endPar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6" name="Content Placeholder 9">
            <a:extLst>
              <a:ext uri="{FF2B5EF4-FFF2-40B4-BE49-F238E27FC236}">
                <a16:creationId xmlns:a16="http://schemas.microsoft.com/office/drawing/2014/main" id="{D953E9F2-A461-C0CF-8604-8FCFC6FEB02B}"/>
              </a:ext>
            </a:extLst>
          </p:cNvPr>
          <p:cNvSpPr txBox="1">
            <a:spLocks/>
          </p:cNvSpPr>
          <p:nvPr/>
        </p:nvSpPr>
        <p:spPr>
          <a:xfrm>
            <a:off x="986230" y="793801"/>
            <a:ext cx="10519969" cy="5478635"/>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R="0" algn="ctr">
              <a:lnSpc>
                <a:spcPct val="107000"/>
              </a:lnSpc>
              <a:spcBef>
                <a:spcPts val="0"/>
              </a:spcBef>
              <a:spcAft>
                <a:spcPts val="800"/>
              </a:spcAft>
            </a:pPr>
            <a:r>
              <a:rPr lang="pt-BR" sz="6600" kern="100" dirty="0">
                <a:solidFill>
                  <a:srgbClr val="FF0066"/>
                </a:solidFill>
                <a:latin typeface="Calibri" panose="020F0502020204030204" pitchFamily="34" charset="0"/>
                <a:ea typeface="Calibri" panose="020F0502020204030204" pitchFamily="34" charset="0"/>
                <a:cs typeface="Arial" panose="020B0604020202020204" pitchFamily="34" charset="0"/>
              </a:rPr>
              <a:t>FIM</a:t>
            </a:r>
            <a:endParaRPr lang="pt-BR" sz="6600" kern="100" dirty="0">
              <a:solidFill>
                <a:schemeClr val="bg1"/>
              </a:solidFill>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6335145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ontent Placeholder 9">
            <a:extLst>
              <a:ext uri="{FF2B5EF4-FFF2-40B4-BE49-F238E27FC236}">
                <a16:creationId xmlns:a16="http://schemas.microsoft.com/office/drawing/2014/main" id="{BAB2E41D-F0BC-5B3E-E684-AA8F9915D400}"/>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Compreender os diferentes tipos de bancos de dados e suas características ajuda a escolher a solução certa para diferentes necessidades. Isso pode levar a sistemas mais eficientes e escaláveis, capazes de lidar com grandes volumes de dados à medida que uma empresa cresce.</a:t>
            </a:r>
          </a:p>
        </p:txBody>
      </p:sp>
      <p:sp>
        <p:nvSpPr>
          <p:cNvPr id="4" name="Title 1">
            <a:extLst>
              <a:ext uri="{FF2B5EF4-FFF2-40B4-BE49-F238E27FC236}">
                <a16:creationId xmlns:a16="http://schemas.microsoft.com/office/drawing/2014/main" id="{CB52D84B-0E40-0711-3084-17931D3497D8}"/>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Eficiência e Escalabilidade</a:t>
            </a:r>
            <a:endParaRPr lang="pt-BR" sz="3600" b="1" kern="0" cap="all" dirty="0">
              <a:solidFill>
                <a:srgbClr val="FF0066"/>
              </a:solidFill>
              <a:latin typeface="Gotham HTF Light"/>
              <a:ea typeface="+mn-ea"/>
            </a:endParaRPr>
          </a:p>
        </p:txBody>
      </p:sp>
    </p:spTree>
    <p:extLst>
      <p:ext uri="{BB962C8B-B14F-4D97-AF65-F5344CB8AC3E}">
        <p14:creationId xmlns:p14="http://schemas.microsoft.com/office/powerpoint/2010/main" val="30701632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ontent Placeholder 9">
            <a:extLst>
              <a:ext uri="{FF2B5EF4-FFF2-40B4-BE49-F238E27FC236}">
                <a16:creationId xmlns:a16="http://schemas.microsoft.com/office/drawing/2014/main" id="{BAB2E41D-F0BC-5B3E-E684-AA8F9915D400}"/>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 maioria dos aplicativos e sistemas modernos depende de bancos de dados para armazenar e recuperar informações. Saber como projetar, implementar e interagir com bancos de dados é uma habilidade essencial para desenvolvedores de software.</a:t>
            </a:r>
          </a:p>
        </p:txBody>
      </p:sp>
      <p:sp>
        <p:nvSpPr>
          <p:cNvPr id="4" name="Title 1">
            <a:extLst>
              <a:ext uri="{FF2B5EF4-FFF2-40B4-BE49-F238E27FC236}">
                <a16:creationId xmlns:a16="http://schemas.microsoft.com/office/drawing/2014/main" id="{CB52D84B-0E40-0711-3084-17931D3497D8}"/>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Desenvolvimento de Software</a:t>
            </a:r>
            <a:endParaRPr lang="pt-BR" sz="3600" b="1" kern="0" cap="all" dirty="0">
              <a:solidFill>
                <a:srgbClr val="FF0066"/>
              </a:solidFill>
              <a:latin typeface="Gotham HTF Light"/>
              <a:ea typeface="+mn-ea"/>
            </a:endParaRPr>
          </a:p>
        </p:txBody>
      </p:sp>
    </p:spTree>
    <p:extLst>
      <p:ext uri="{BB962C8B-B14F-4D97-AF65-F5344CB8AC3E}">
        <p14:creationId xmlns:p14="http://schemas.microsoft.com/office/powerpoint/2010/main" val="13503196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ontent Placeholder 9">
            <a:extLst>
              <a:ext uri="{FF2B5EF4-FFF2-40B4-BE49-F238E27FC236}">
                <a16:creationId xmlns:a16="http://schemas.microsoft.com/office/drawing/2014/main" id="{BAB2E41D-F0BC-5B3E-E684-AA8F9915D400}"/>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Com o aumento das preocupações com a segurança cibernética, compreender os princípios de segurança de dados em bancos de dados é crucial. Isso inclui aprender sobre criptografia, autenticação, autorização e práticas recomendadas de proteção de dados.</a:t>
            </a:r>
          </a:p>
        </p:txBody>
      </p:sp>
      <p:sp>
        <p:nvSpPr>
          <p:cNvPr id="4" name="Title 1">
            <a:extLst>
              <a:ext uri="{FF2B5EF4-FFF2-40B4-BE49-F238E27FC236}">
                <a16:creationId xmlns:a16="http://schemas.microsoft.com/office/drawing/2014/main" id="{CB52D84B-0E40-0711-3084-17931D3497D8}"/>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Segurança de Dados</a:t>
            </a:r>
            <a:endParaRPr lang="pt-BR" sz="3600" b="1" kern="0" cap="all" dirty="0">
              <a:solidFill>
                <a:srgbClr val="FF0066"/>
              </a:solidFill>
              <a:latin typeface="Gotham HTF Light"/>
              <a:ea typeface="+mn-ea"/>
            </a:endParaRPr>
          </a:p>
        </p:txBody>
      </p:sp>
    </p:spTree>
    <p:extLst>
      <p:ext uri="{BB962C8B-B14F-4D97-AF65-F5344CB8AC3E}">
        <p14:creationId xmlns:p14="http://schemas.microsoft.com/office/powerpoint/2010/main" val="26914359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stretch>
            <a:fillRect/>
          </a:stretch>
        </p:blipFill>
        <p:spPr>
          <a:xfrm>
            <a:off x="5641" y="3"/>
            <a:ext cx="12180721" cy="6858000"/>
          </a:xfrm>
          <a:prstGeom prst="rect">
            <a:avLst/>
          </a:prstGeom>
        </p:spPr>
      </p:pic>
      <p:pic>
        <p:nvPicPr>
          <p:cNvPr id="15" name="Picture 14"/>
          <p:cNvPicPr>
            <a:picLocks noChangeAspect="1"/>
          </p:cNvPicPr>
          <p:nvPr/>
        </p:nvPicPr>
        <p:blipFill>
          <a:blip r:embed="rId4"/>
          <a:stretch>
            <a:fillRect/>
          </a:stretch>
        </p:blipFill>
        <p:spPr>
          <a:xfrm>
            <a:off x="301700" y="292781"/>
            <a:ext cx="11588600" cy="6272437"/>
          </a:xfrm>
          <a:prstGeom prst="rect">
            <a:avLst/>
          </a:prstGeom>
        </p:spPr>
      </p:pic>
      <p:sp>
        <p:nvSpPr>
          <p:cNvPr id="2" name="Content Placeholder 9">
            <a:extLst>
              <a:ext uri="{FF2B5EF4-FFF2-40B4-BE49-F238E27FC236}">
                <a16:creationId xmlns:a16="http://schemas.microsoft.com/office/drawing/2014/main" id="{BAB2E41D-F0BC-5B3E-E684-AA8F9915D400}"/>
              </a:ext>
            </a:extLst>
          </p:cNvPr>
          <p:cNvSpPr txBox="1">
            <a:spLocks/>
          </p:cNvSpPr>
          <p:nvPr/>
        </p:nvSpPr>
        <p:spPr>
          <a:xfrm>
            <a:off x="838200" y="1825625"/>
            <a:ext cx="10515600" cy="4351338"/>
          </a:xfrm>
          <a:prstGeom prst="rect">
            <a:avLst/>
          </a:prstGeom>
        </p:spPr>
        <p:txBody>
          <a:bodyPr>
            <a:norm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marR="0" algn="just">
              <a:lnSpc>
                <a:spcPct val="107000"/>
              </a:lnSpc>
              <a:spcBef>
                <a:spcPts val="0"/>
              </a:spcBef>
              <a:spcAft>
                <a:spcPts val="800"/>
              </a:spcAft>
            </a:pPr>
            <a:r>
              <a:rPr lang="pt-BR" sz="2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O design adequado do banco de dados começa com a modelagem de dados. Isso envolve a criação de estruturas que representem com precisão as relações entre diferentes tipos de dados. Uma boa modelagem de dados leva a um banco de dados bem organizado e de fácil manutenção.</a:t>
            </a:r>
          </a:p>
        </p:txBody>
      </p:sp>
      <p:sp>
        <p:nvSpPr>
          <p:cNvPr id="4" name="Title 1">
            <a:extLst>
              <a:ext uri="{FF2B5EF4-FFF2-40B4-BE49-F238E27FC236}">
                <a16:creationId xmlns:a16="http://schemas.microsoft.com/office/drawing/2014/main" id="{CB52D84B-0E40-0711-3084-17931D3497D8}"/>
              </a:ext>
            </a:extLst>
          </p:cNvPr>
          <p:cNvSpPr txBox="1">
            <a:spLocks/>
          </p:cNvSpPr>
          <p:nvPr/>
        </p:nvSpPr>
        <p:spPr>
          <a:xfrm>
            <a:off x="838200" y="797275"/>
            <a:ext cx="10515600" cy="1325563"/>
          </a:xfrm>
          <a:prstGeom prst="rect">
            <a:avLst/>
          </a:prstGeom>
        </p:spPr>
        <p:txBody>
          <a:bodyPr/>
          <a:lstStyle>
            <a:lvl1pPr>
              <a:defRPr>
                <a:latin typeface="+mj-lt"/>
                <a:ea typeface="+mj-ea"/>
                <a:cs typeface="+mj-cs"/>
              </a:defRPr>
            </a:lvl1pPr>
          </a:lstStyle>
          <a:p>
            <a:pPr algn="ctr" eaLnBrk="0" fontAlgn="base" hangingPunct="0">
              <a:spcAft>
                <a:spcPct val="0"/>
              </a:spcAft>
            </a:pPr>
            <a:r>
              <a:rPr lang="pt-BR" sz="3600" dirty="0">
                <a:solidFill>
                  <a:srgbClr val="FF0066"/>
                </a:solidFill>
                <a:effectLst/>
                <a:latin typeface="Calibri" panose="020F0502020204030204" pitchFamily="34" charset="0"/>
                <a:ea typeface="Calibri" panose="020F0502020204030204" pitchFamily="34" charset="0"/>
                <a:cs typeface="Arial" panose="020B0604020202020204" pitchFamily="34" charset="0"/>
              </a:rPr>
              <a:t>Modelagem de Dados</a:t>
            </a:r>
            <a:endParaRPr lang="pt-BR" sz="3600" b="1" kern="0" cap="all" dirty="0">
              <a:solidFill>
                <a:srgbClr val="FF0066"/>
              </a:solidFill>
              <a:latin typeface="Gotham HTF Light"/>
              <a:ea typeface="+mn-ea"/>
            </a:endParaRPr>
          </a:p>
        </p:txBody>
      </p:sp>
    </p:spTree>
    <p:extLst>
      <p:ext uri="{BB962C8B-B14F-4D97-AF65-F5344CB8AC3E}">
        <p14:creationId xmlns:p14="http://schemas.microsoft.com/office/powerpoint/2010/main" val="30412798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25E8FFB4BADE9C4AA27420827F0B6B02" ma:contentTypeVersion="7" ma:contentTypeDescription="Crie um novo documento." ma:contentTypeScope="" ma:versionID="8b5f83e3ff4fd4db95a4863e3f2afca2">
  <xsd:schema xmlns:xsd="http://www.w3.org/2001/XMLSchema" xmlns:xs="http://www.w3.org/2001/XMLSchema" xmlns:p="http://schemas.microsoft.com/office/2006/metadata/properties" xmlns:ns3="3c1dc2a5-f87b-4340-a568-c485be23fc77" xmlns:ns4="2252625f-9dae-43d1-b737-452d42f6f3f1" targetNamespace="http://schemas.microsoft.com/office/2006/metadata/properties" ma:root="true" ma:fieldsID="00cf84ae4df08af3b71da1b45eed2295" ns3:_="" ns4:_="">
    <xsd:import namespace="3c1dc2a5-f87b-4340-a568-c485be23fc77"/>
    <xsd:import namespace="2252625f-9dae-43d1-b737-452d42f6f3f1"/>
    <xsd:element name="properties">
      <xsd:complexType>
        <xsd:sequence>
          <xsd:element name="documentManagement">
            <xsd:complexType>
              <xsd:all>
                <xsd:element ref="ns3:MediaServiceMetadata" minOccurs="0"/>
                <xsd:element ref="ns3:MediaServiceFastMetadata" minOccurs="0"/>
                <xsd:element ref="ns3:_activity" minOccurs="0"/>
                <xsd:element ref="ns4:SharedWithUsers" minOccurs="0"/>
                <xsd:element ref="ns4:SharedWithDetails" minOccurs="0"/>
                <xsd:element ref="ns4:SharingHintHash"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c1dc2a5-f87b-4340-a568-c485be23fc7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0" nillable="true" ma:displayName="_activity" ma:hidden="true" ma:internalName="_activity">
      <xsd:simpleType>
        <xsd:restriction base="dms:Note"/>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252625f-9dae-43d1-b737-452d42f6f3f1" elementFormDefault="qualified">
    <xsd:import namespace="http://schemas.microsoft.com/office/2006/documentManagement/types"/>
    <xsd:import namespace="http://schemas.microsoft.com/office/infopath/2007/PartnerControls"/>
    <xsd:element name="SharedWithUsers" ma:index="11" nillable="true" ma:displayName="Compartilhado com"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Detalhes de Compartilhado Com" ma:internalName="SharedWithDetails" ma:readOnly="true">
      <xsd:simpleType>
        <xsd:restriction base="dms:Note">
          <xsd:maxLength value="255"/>
        </xsd:restriction>
      </xsd:simpleType>
    </xsd:element>
    <xsd:element name="SharingHintHash" ma:index="13" nillable="true" ma:displayName="Hash de Dica de Compartilhamento"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3c1dc2a5-f87b-4340-a568-c485be23fc77" xsi:nil="true"/>
  </documentManagement>
</p:properties>
</file>

<file path=customXml/itemProps1.xml><?xml version="1.0" encoding="utf-8"?>
<ds:datastoreItem xmlns:ds="http://schemas.openxmlformats.org/officeDocument/2006/customXml" ds:itemID="{3FF1CFCF-5089-4F5F-8609-C3407EEE6DD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c1dc2a5-f87b-4340-a568-c485be23fc77"/>
    <ds:schemaRef ds:uri="2252625f-9dae-43d1-b737-452d42f6f3f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F08B5A7-CCFA-45A2-98E2-90D369CEBC2D}">
  <ds:schemaRefs>
    <ds:schemaRef ds:uri="http://schemas.microsoft.com/sharepoint/v3/contenttype/forms"/>
  </ds:schemaRefs>
</ds:datastoreItem>
</file>

<file path=customXml/itemProps3.xml><?xml version="1.0" encoding="utf-8"?>
<ds:datastoreItem xmlns:ds="http://schemas.openxmlformats.org/officeDocument/2006/customXml" ds:itemID="{0FA0C59D-4771-43B5-B6A9-E65F8F251B04}">
  <ds:schemaRefs>
    <ds:schemaRef ds:uri="http://schemas.microsoft.com/office/2006/metadata/properties"/>
    <ds:schemaRef ds:uri="http://purl.org/dc/elements/1.1/"/>
    <ds:schemaRef ds:uri="http://purl.org/dc/terms/"/>
    <ds:schemaRef ds:uri="http://www.w3.org/XML/1998/namespace"/>
    <ds:schemaRef ds:uri="2252625f-9dae-43d1-b737-452d42f6f3f1"/>
    <ds:schemaRef ds:uri="http://schemas.microsoft.com/office/2006/documentManagement/types"/>
    <ds:schemaRef ds:uri="http://schemas.microsoft.com/office/infopath/2007/PartnerControls"/>
    <ds:schemaRef ds:uri="http://purl.org/dc/dcmitype/"/>
    <ds:schemaRef ds:uri="3c1dc2a5-f87b-4340-a568-c485be23fc77"/>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otalTime>4145</TotalTime>
  <Words>2561</Words>
  <Application>Microsoft Office PowerPoint</Application>
  <PresentationFormat>Widescreen</PresentationFormat>
  <Paragraphs>169</Paragraphs>
  <Slides>50</Slides>
  <Notes>50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50</vt:i4>
      </vt:variant>
    </vt:vector>
  </HeadingPairs>
  <TitlesOfParts>
    <vt:vector size="55" baseType="lpstr">
      <vt:lpstr>Arial</vt:lpstr>
      <vt:lpstr>Calibri</vt:lpstr>
      <vt:lpstr>Gotham HTF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Database Application &amp; Data Science</dc:title>
  <dc:creator>Logon PF Fiap</dc:creator>
  <cp:lastModifiedBy>Vergílio Valério dos Santos</cp:lastModifiedBy>
  <cp:revision>34</cp:revision>
  <dcterms:created xsi:type="dcterms:W3CDTF">2022-12-06T11:52:36Z</dcterms:created>
  <dcterms:modified xsi:type="dcterms:W3CDTF">2023-08-28T10:24:52Z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0x01010025E8FFB4BADE9C4AA27420827F0B6B02</vt:lpwstr>
  </property>
</Properties>
</file>

<file path=docProps/thumbnail.jpeg>
</file>